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9"/>
  </p:notesMasterIdLst>
  <p:sldIdLst>
    <p:sldId id="593" r:id="rId2"/>
    <p:sldId id="614" r:id="rId3"/>
    <p:sldId id="654" r:id="rId4"/>
    <p:sldId id="643" r:id="rId5"/>
    <p:sldId id="632" r:id="rId6"/>
    <p:sldId id="648" r:id="rId7"/>
    <p:sldId id="649" r:id="rId8"/>
    <p:sldId id="650" r:id="rId9"/>
    <p:sldId id="556" r:id="rId10"/>
    <p:sldId id="557" r:id="rId11"/>
    <p:sldId id="558" r:id="rId12"/>
    <p:sldId id="559" r:id="rId13"/>
    <p:sldId id="560" r:id="rId14"/>
    <p:sldId id="561" r:id="rId15"/>
    <p:sldId id="563" r:id="rId16"/>
    <p:sldId id="616" r:id="rId17"/>
    <p:sldId id="617" r:id="rId18"/>
    <p:sldId id="618" r:id="rId19"/>
    <p:sldId id="619" r:id="rId20"/>
    <p:sldId id="620" r:id="rId21"/>
    <p:sldId id="621" r:id="rId22"/>
    <p:sldId id="622" r:id="rId23"/>
    <p:sldId id="623" r:id="rId24"/>
    <p:sldId id="624" r:id="rId25"/>
    <p:sldId id="625" r:id="rId26"/>
    <p:sldId id="626" r:id="rId27"/>
    <p:sldId id="655" r:id="rId28"/>
    <p:sldId id="615" r:id="rId29"/>
    <p:sldId id="572" r:id="rId30"/>
    <p:sldId id="628" r:id="rId31"/>
    <p:sldId id="629" r:id="rId32"/>
    <p:sldId id="613" r:id="rId33"/>
    <p:sldId id="630" r:id="rId34"/>
    <p:sldId id="631" r:id="rId35"/>
    <p:sldId id="656" r:id="rId36"/>
    <p:sldId id="634" r:id="rId37"/>
    <p:sldId id="587" r:id="rId38"/>
    <p:sldId id="635" r:id="rId39"/>
    <p:sldId id="586" r:id="rId40"/>
    <p:sldId id="637" r:id="rId41"/>
    <p:sldId id="638" r:id="rId42"/>
    <p:sldId id="639" r:id="rId43"/>
    <p:sldId id="640" r:id="rId44"/>
    <p:sldId id="641" r:id="rId45"/>
    <p:sldId id="642" r:id="rId46"/>
    <p:sldId id="647" r:id="rId47"/>
    <p:sldId id="657" r:id="rId4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ed Kwartler" initials="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4" autoAdjust="0"/>
    <p:restoredTop sz="91525" autoAdjust="0"/>
  </p:normalViewPr>
  <p:slideViewPr>
    <p:cSldViewPr snapToGrid="0">
      <p:cViewPr varScale="1">
        <p:scale>
          <a:sx n="61" d="100"/>
          <a:sy n="61" d="100"/>
        </p:scale>
        <p:origin x="1596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134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C0A60C-850A-4EA4-9C14-A8FE98B94505}" type="datetimeFigureOut">
              <a:rPr lang="en-US" smtClean="0"/>
              <a:t>8/26/2019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E9AA13-E3FC-4BB6-B68D-5F0F5803D7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4050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447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93439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1566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20028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5620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1479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8933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3720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4001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4697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9311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8831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6480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6173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8B90E-0779-4C36-915C-6F05FCD89456}" type="datetime1">
              <a:rPr lang="en-US" smtClean="0"/>
              <a:t>8/26/2019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/>
              <a:t>Kwartler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38820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080030"/>
            <a:ext cx="7886700" cy="461738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EA29D-D431-42FE-B7B6-AAE4454C77D3}" type="datetime1">
              <a:rPr lang="en-US" smtClean="0"/>
              <a:t>8/26/2019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Kwartler</a:t>
            </a:r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65457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1209822"/>
            <a:ext cx="1971675" cy="4487594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223889"/>
            <a:ext cx="5800725" cy="4474885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D8A1E-EA8F-46C1-B891-AE0C00D9C314}" type="datetime1">
              <a:rPr lang="en-US" smtClean="0"/>
              <a:t>8/26/2019</a:t>
            </a:fld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tle 1"/>
          <p:cNvSpPr txBox="1">
            <a:spLocks/>
          </p:cNvSpPr>
          <p:nvPr userDrawn="1"/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/>
              <a:t>Kwartler</a:t>
            </a:r>
            <a:endParaRPr lang="en-US" dirty="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68280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111347"/>
            <a:ext cx="7886700" cy="51206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3EFC8-4232-4598-94F6-94C0EBAFC469}" type="datetime1">
              <a:rPr lang="en-US" smtClean="0"/>
              <a:t>8/26/2019</a:t>
            </a:fld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/>
              <a:t>Kwartler</a:t>
            </a:r>
            <a:endParaRPr 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68965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61074-1C18-4AE7-957D-F18524378C85}" type="datetime1">
              <a:rPr lang="en-US" smtClean="0"/>
              <a:t>8/26/2019</a:t>
            </a:fld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/>
              <a:t>Kwartler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1455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192583"/>
            <a:ext cx="3886200" cy="44766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192583"/>
            <a:ext cx="3886200" cy="44766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E256C-8D9A-4404-B47D-41A1AE514425}" type="datetime1">
              <a:rPr lang="en-US" smtClean="0"/>
              <a:t>8/26/2019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/>
              <a:t>Kwartler</a:t>
            </a:r>
            <a:endParaRPr lang="en-US" dirty="0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03211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132519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956431"/>
            <a:ext cx="3868340" cy="37128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132519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956431"/>
            <a:ext cx="3887391" cy="37128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2154-9035-4012-8189-BAAB61C5A5EE}" type="datetime1">
              <a:rPr lang="en-US" smtClean="0"/>
              <a:t>8/26/2019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Kwartler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75021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8/26/2019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/>
              <a:t>Kwartler</a:t>
            </a:r>
            <a:endParaRPr 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5218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6E382-4F61-4E24-BE1A-377EC83D0E3A}" type="datetime1">
              <a:rPr lang="en-US" smtClean="0"/>
              <a:t>8/26/2019</a:t>
            </a:fld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/>
              <a:t>Kwartler</a:t>
            </a:r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13343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1083212"/>
            <a:ext cx="4629150" cy="461420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097279"/>
            <a:ext cx="2949178" cy="460142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2EED6-FC16-45B9-B8C4-2BC5DBA88325}" type="datetime1">
              <a:rPr lang="en-US" smtClean="0"/>
              <a:t>8/26/2019</a:t>
            </a:fld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/>
              <a:t>Kwartler</a:t>
            </a:r>
            <a:endParaRPr lang="en-US" dirty="0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62371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1139483"/>
            <a:ext cx="4629150" cy="451572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181686"/>
            <a:ext cx="2949178" cy="4477782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9512B-4F1D-43D7-8819-2F53FEF69650}" type="datetime1">
              <a:rPr lang="en-US" smtClean="0"/>
              <a:t>8/26/2019</a:t>
            </a:fld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/>
              <a:t>Kwartler</a:t>
            </a:r>
            <a:endParaRPr lang="en-US" dirty="0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42475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108176"/>
            <a:ext cx="7886700" cy="5120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437B94-E2BF-44DC-ADC5-B05FC9934E9D}" type="datetime1">
              <a:rPr lang="en-US" smtClean="0"/>
              <a:t>8/26/2019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/>
              <a:t>Kwartler</a:t>
            </a:r>
            <a:endParaRPr lang="en-US" dirty="0"/>
          </a:p>
        </p:txBody>
      </p:sp>
      <p:pic>
        <p:nvPicPr>
          <p:cNvPr id="7" name="Picture 4" descr="Image result for gserm"/>
          <p:cNvPicPr>
            <a:picLocks noChangeAspect="1" noChangeArrowheads="1"/>
          </p:cNvPicPr>
          <p:nvPr userDrawn="1"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913"/>
          <a:stretch/>
        </p:blipFill>
        <p:spPr bwMode="auto">
          <a:xfrm>
            <a:off x="8182940" y="6203853"/>
            <a:ext cx="961060" cy="534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0209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hyperlink" Target="https://www.linkedin.com/in/edwardkwartler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jpeg"/><Relationship Id="rId11" Type="http://schemas.openxmlformats.org/officeDocument/2006/relationships/image" Target="../media/image10.png"/><Relationship Id="rId5" Type="http://schemas.openxmlformats.org/officeDocument/2006/relationships/image" Target="../media/image5.png"/><Relationship Id="rId10" Type="http://schemas.openxmlformats.org/officeDocument/2006/relationships/image" Target="../media/image9.png"/><Relationship Id="rId4" Type="http://schemas.openxmlformats.org/officeDocument/2006/relationships/image" Target="../media/image4.png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5.png"/><Relationship Id="rId7" Type="http://schemas.openxmlformats.org/officeDocument/2006/relationships/image" Target="../media/image37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.jpeg"/><Relationship Id="rId5" Type="http://schemas.openxmlformats.org/officeDocument/2006/relationships/image" Target="../media/image36.png"/><Relationship Id="rId4" Type="http://schemas.openxmlformats.org/officeDocument/2006/relationships/image" Target="../media/image26.jpeg"/><Relationship Id="rId9" Type="http://schemas.openxmlformats.org/officeDocument/2006/relationships/image" Target="../media/image39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hyperlink" Target="https://github.com/kwartler/GSERM_TextMining" TargetMode="Externa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7" Type="http://schemas.openxmlformats.org/officeDocument/2006/relationships/image" Target="../media/image16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hyperlink" Target="https://github.com/kwartler/GSERM_TextMining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hyperlink" Target="https://github.com/kwartler/GSERM_TextMining" TargetMode="Externa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wartler/HarvardSpringStudent2019/blob/master/Rstudio_Cloud_Instructions.docx" TargetMode="Externa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rstudio.cloud/" TargetMode="External"/><Relationship Id="rId4" Type="http://schemas.openxmlformats.org/officeDocument/2006/relationships/hyperlink" Target="https://github.com/kwartler/StGallen2019/blob/master/Rstudio_Cloud_Instructions.docx" TargetMode="Externa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2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9.jpe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GSERM: Text Mining &amp; NLP</a:t>
            </a:r>
            <a:br>
              <a:rPr lang="en-US" dirty="0" smtClean="0"/>
            </a:br>
            <a:r>
              <a:rPr lang="en-US" sz="3600" i="1" dirty="0" smtClean="0"/>
              <a:t>R Basics</a:t>
            </a:r>
            <a:endParaRPr lang="en-US" sz="3600" i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Ted Kwartler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8B90E-0779-4C36-915C-6F05FCD89456}" type="datetime1">
              <a:rPr lang="en-US" smtClean="0"/>
              <a:t>8/26/2019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Kwartler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2304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>
          <a:xfrm>
            <a:off x="601266" y="1279664"/>
            <a:ext cx="2949178" cy="3331846"/>
          </a:xfrm>
        </p:spPr>
        <p:txBody>
          <a:bodyPr>
            <a:normAutofit/>
          </a:bodyPr>
          <a:lstStyle/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en-US" sz="2400" dirty="0"/>
              <a:t>Flexible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en-US" sz="2400" dirty="0"/>
              <a:t>Open source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en-US" sz="2400" dirty="0"/>
              <a:t>Academic </a:t>
            </a:r>
            <a:r>
              <a:rPr lang="en-US" sz="2400" dirty="0" smtClean="0"/>
              <a:t>&amp; growing </a:t>
            </a:r>
            <a:r>
              <a:rPr lang="en-US" sz="2400" dirty="0"/>
              <a:t>in industry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en-US" sz="2400" dirty="0"/>
              <a:t>Language agnostic, SQL, Weka, C, Fortran, Java </a:t>
            </a:r>
            <a:r>
              <a:rPr lang="en-US" sz="2400" dirty="0" err="1"/>
              <a:t>etc</a:t>
            </a:r>
            <a:endParaRPr lang="en-US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2EED6-FC16-45B9-B8C4-2BC5DBA88325}" type="datetime1">
              <a:rPr lang="en-US" smtClean="0"/>
              <a:t>8/26/2019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10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R?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930651" y="1279664"/>
            <a:ext cx="4629150" cy="354142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28600" y="5171087"/>
            <a:ext cx="8686800" cy="4813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R is a language </a:t>
            </a:r>
            <a:r>
              <a:rPr lang="en-US" sz="1400" dirty="0" smtClean="0"/>
              <a:t>&amp; environment </a:t>
            </a:r>
            <a:r>
              <a:rPr lang="en-US" sz="1400" dirty="0"/>
              <a:t>for statistical computing and graphics. It is the </a:t>
            </a:r>
            <a:r>
              <a:rPr lang="en-US" sz="1400" b="1" dirty="0">
                <a:solidFill>
                  <a:schemeClr val="accent5"/>
                </a:solidFill>
              </a:rPr>
              <a:t>most popular statistical software</a:t>
            </a:r>
            <a:r>
              <a:rPr lang="en-US" sz="1400" dirty="0"/>
              <a:t> in circulation today, and is used by more than </a:t>
            </a:r>
            <a:r>
              <a:rPr lang="en-US" sz="1400" b="1" dirty="0">
                <a:solidFill>
                  <a:schemeClr val="accent5"/>
                </a:solidFill>
              </a:rPr>
              <a:t>2 million</a:t>
            </a:r>
            <a:r>
              <a:rPr lang="en-US" sz="1400" dirty="0"/>
              <a:t> data scientists </a:t>
            </a:r>
            <a:r>
              <a:rPr lang="en-US" sz="1400" dirty="0" smtClean="0"/>
              <a:t>&amp; statisticians </a:t>
            </a:r>
            <a:r>
              <a:rPr lang="en-US" sz="1400" dirty="0"/>
              <a:t>worldwide.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486275" y="5655307"/>
            <a:ext cx="444341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i="1" dirty="0"/>
              <a:t>How Companies Use R to Compete in a Data-Driven World, </a:t>
            </a:r>
            <a:r>
              <a:rPr lang="en-US" sz="1050" dirty="0"/>
              <a:t>Data-informed.com</a:t>
            </a:r>
          </a:p>
        </p:txBody>
      </p:sp>
      <p:pic>
        <p:nvPicPr>
          <p:cNvPr id="11" name="Picture 2" descr="C:\Users\n0232877\AppData\Local\Microsoft\Windows\Temporary Internet Files\Content.IE5\FRTMVNL1\R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7936" y="14288"/>
            <a:ext cx="1363200" cy="1035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043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>
          <a:xfrm>
            <a:off x="214313" y="1285875"/>
            <a:ext cx="2257425" cy="3331846"/>
          </a:xfrm>
        </p:spPr>
        <p:txBody>
          <a:bodyPr>
            <a:normAutofit/>
          </a:bodyPr>
          <a:lstStyle/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en-US" sz="2400" dirty="0"/>
              <a:t>IDE – Integrated Development Environment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en-US" sz="2000" dirty="0"/>
              <a:t>Adds additional functionality e.g. </a:t>
            </a:r>
            <a:r>
              <a:rPr lang="en-US" sz="2000" dirty="0" err="1"/>
              <a:t>git</a:t>
            </a:r>
            <a:r>
              <a:rPr lang="en-US" sz="2000" dirty="0"/>
              <a:t>, shiny projects, markdown templates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2EED6-FC16-45B9-B8C4-2BC5DBA88325}" type="datetime1">
              <a:rPr lang="en-US" smtClean="0"/>
              <a:t>8/26/2019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11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R Studio?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228600" y="5055814"/>
            <a:ext cx="8686800" cy="7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 studio is the most popular IDE for R although there are others &amp;  you don’t actually need it to </a:t>
            </a:r>
            <a:r>
              <a:rPr lang="en-US" dirty="0" smtClean="0"/>
              <a:t>execute R code.  </a:t>
            </a:r>
            <a:endParaRPr lang="en-US" dirty="0"/>
          </a:p>
        </p:txBody>
      </p:sp>
      <p:pic>
        <p:nvPicPr>
          <p:cNvPr id="12" name="Picture 2" descr="Image result for r studio 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5296" y="28576"/>
            <a:ext cx="1005840" cy="1005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8803" y="1285875"/>
            <a:ext cx="6635197" cy="3400174"/>
          </a:xfrm>
          <a:prstGeom prst="rect">
            <a:avLst/>
          </a:prstGeom>
          <a:ln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2803984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14"/>
          <p:cNvSpPr/>
          <p:nvPr/>
        </p:nvSpPr>
        <p:spPr>
          <a:xfrm>
            <a:off x="1009652" y="3471856"/>
            <a:ext cx="6883357" cy="1143000"/>
          </a:xfrm>
          <a:custGeom>
            <a:avLst/>
            <a:gdLst>
              <a:gd name="connsiteX0" fmla="*/ 1180004 w 6883357"/>
              <a:gd name="connsiteY0" fmla="*/ 0 h 1143000"/>
              <a:gd name="connsiteX1" fmla="*/ 5703353 w 6883357"/>
              <a:gd name="connsiteY1" fmla="*/ 0 h 1143000"/>
              <a:gd name="connsiteX2" fmla="*/ 6883357 w 6883357"/>
              <a:gd name="connsiteY2" fmla="*/ 1143000 h 1143000"/>
              <a:gd name="connsiteX3" fmla="*/ 0 w 6883357"/>
              <a:gd name="connsiteY3" fmla="*/ 1143000 h 1143000"/>
              <a:gd name="connsiteX4" fmla="*/ 1180004 w 6883357"/>
              <a:gd name="connsiteY4" fmla="*/ 0 h 114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83357" h="1143000">
                <a:moveTo>
                  <a:pt x="1180004" y="0"/>
                </a:moveTo>
                <a:lnTo>
                  <a:pt x="5703353" y="0"/>
                </a:lnTo>
                <a:lnTo>
                  <a:pt x="6883357" y="1143000"/>
                </a:lnTo>
                <a:lnTo>
                  <a:pt x="0" y="1143000"/>
                </a:lnTo>
                <a:lnTo>
                  <a:pt x="1180004" y="0"/>
                </a:lnTo>
                <a:close/>
              </a:path>
            </a:pathLst>
          </a:cu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/>
          <p:cNvSpPr/>
          <p:nvPr/>
        </p:nvSpPr>
        <p:spPr>
          <a:xfrm>
            <a:off x="2228850" y="1235949"/>
            <a:ext cx="4472090" cy="2190750"/>
          </a:xfrm>
          <a:custGeom>
            <a:avLst/>
            <a:gdLst>
              <a:gd name="connsiteX0" fmla="*/ 2261675 w 4523349"/>
              <a:gd name="connsiteY0" fmla="*/ 0 h 2190750"/>
              <a:gd name="connsiteX1" fmla="*/ 4523349 w 4523349"/>
              <a:gd name="connsiteY1" fmla="*/ 2190750 h 2190750"/>
              <a:gd name="connsiteX2" fmla="*/ 0 w 4523349"/>
              <a:gd name="connsiteY2" fmla="*/ 2190750 h 2190750"/>
              <a:gd name="connsiteX3" fmla="*/ 2261675 w 4523349"/>
              <a:gd name="connsiteY3" fmla="*/ 0 h 2190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23349" h="2190750">
                <a:moveTo>
                  <a:pt x="2261675" y="0"/>
                </a:moveTo>
                <a:lnTo>
                  <a:pt x="4523349" y="2190750"/>
                </a:lnTo>
                <a:lnTo>
                  <a:pt x="0" y="2190750"/>
                </a:lnTo>
                <a:lnTo>
                  <a:pt x="2261675" y="0"/>
                </a:lnTo>
                <a:close/>
              </a:path>
            </a:pathLst>
          </a:cu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8/26/2019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85750" y="365126"/>
            <a:ext cx="8229600" cy="591477"/>
          </a:xfrm>
        </p:spPr>
        <p:txBody>
          <a:bodyPr/>
          <a:lstStyle/>
          <a:p>
            <a:r>
              <a:rPr lang="en-US" dirty="0"/>
              <a:t>What is the relationship between R &amp; R studio?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28600" y="5229237"/>
            <a:ext cx="8686800" cy="7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 Studio sits atop of the installed R version. Without base R, R studio cannot function.  By programmatically accessing base R, R Studio improves the interface and functionality.  </a:t>
            </a:r>
          </a:p>
        </p:txBody>
      </p:sp>
      <p:pic>
        <p:nvPicPr>
          <p:cNvPr id="7" name="Picture 2" descr="C:\Users\n0232877\AppData\Local\Microsoft\Windows\Temporary Internet Files\Content.IE5\FRTMVNL1\R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0286" y="3486143"/>
            <a:ext cx="1363200" cy="1035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Image result for r studio log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8410" y="1828404"/>
            <a:ext cx="1005840" cy="1005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5081591" y="3834836"/>
            <a:ext cx="27205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Statistical &amp; graphing software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081591" y="1916897"/>
            <a:ext cx="35337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Nice interface &amp; additional functionality for faster programming, analysis &amp; production.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228600" y="5057778"/>
            <a:ext cx="8558213" cy="0"/>
          </a:xfrm>
          <a:prstGeom prst="line">
            <a:avLst/>
          </a:prstGeom>
          <a:ln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4003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8/26/2019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Studio has four main panes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28600" y="5757871"/>
            <a:ext cx="8686800" cy="2960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 Studio works on Linux, Windows and iOS.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320" y="1071562"/>
            <a:ext cx="8587361" cy="4400551"/>
          </a:xfrm>
          <a:prstGeom prst="rect">
            <a:avLst/>
          </a:prstGeom>
          <a:ln>
            <a:solidFill>
              <a:schemeClr val="accent2"/>
            </a:solidFill>
          </a:ln>
        </p:spPr>
      </p:pic>
      <p:sp>
        <p:nvSpPr>
          <p:cNvPr id="10" name="Rounded Rectangle 9"/>
          <p:cNvSpPr/>
          <p:nvPr/>
        </p:nvSpPr>
        <p:spPr>
          <a:xfrm>
            <a:off x="1596673" y="1910941"/>
            <a:ext cx="1930400" cy="1563094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Scripting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677391" y="2273706"/>
            <a:ext cx="17689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Commands are written &amp; adjusted here then executed in the console.  Then saved for future quick execution.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80988" y="1528763"/>
            <a:ext cx="4572000" cy="22002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280988" y="3724277"/>
            <a:ext cx="4572000" cy="181927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1625248" y="4000718"/>
            <a:ext cx="1930400" cy="1404585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Console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705966" y="4407793"/>
            <a:ext cx="176896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Execution of scripts and commands, data exploration and code results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886325" y="1528763"/>
            <a:ext cx="3986213" cy="14859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6022623" y="1918747"/>
            <a:ext cx="1930400" cy="889003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Environment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103340" y="2250610"/>
            <a:ext cx="17689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List of objects &amp; values</a:t>
            </a:r>
          </a:p>
          <a:p>
            <a:r>
              <a:rPr lang="en-US" sz="1200" dirty="0"/>
              <a:t>e.g. loaded “excel” files</a:t>
            </a:r>
          </a:p>
        </p:txBody>
      </p:sp>
      <p:sp>
        <p:nvSpPr>
          <p:cNvPr id="19" name="Rectangle 18"/>
          <p:cNvSpPr/>
          <p:nvPr/>
        </p:nvSpPr>
        <p:spPr>
          <a:xfrm>
            <a:off x="4881563" y="3038474"/>
            <a:ext cx="3986213" cy="25050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5879747" y="3581967"/>
            <a:ext cx="1930400" cy="1514314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Files, Plots, Packages, Help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946177" y="4234906"/>
            <a:ext cx="17689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Find files, load packages, see visualizations and quickly find help</a:t>
            </a:r>
          </a:p>
        </p:txBody>
      </p:sp>
    </p:spTree>
    <p:extLst>
      <p:ext uri="{BB962C8B-B14F-4D97-AF65-F5344CB8AC3E}">
        <p14:creationId xmlns:p14="http://schemas.microsoft.com/office/powerpoint/2010/main" val="3654198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8/26/2019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R: Where is it being used?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2864" y="1262217"/>
            <a:ext cx="1737360" cy="393192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b="1" dirty="0"/>
              <a:t>Media</a:t>
            </a:r>
          </a:p>
          <a:p>
            <a:pPr algn="ctr"/>
            <a:r>
              <a:rPr lang="en-US" sz="1600" dirty="0"/>
              <a:t>Google</a:t>
            </a:r>
          </a:p>
          <a:p>
            <a:pPr algn="ctr"/>
            <a:r>
              <a:rPr lang="en-US" sz="1600" dirty="0"/>
              <a:t>Facebook</a:t>
            </a:r>
          </a:p>
          <a:p>
            <a:pPr algn="ctr"/>
            <a:r>
              <a:rPr lang="en-US" sz="1600" dirty="0"/>
              <a:t>Twitter</a:t>
            </a:r>
          </a:p>
          <a:p>
            <a:pPr algn="ctr"/>
            <a:r>
              <a:rPr lang="en-US" sz="1600" dirty="0"/>
              <a:t>Foursquare</a:t>
            </a:r>
          </a:p>
          <a:p>
            <a:pPr algn="ctr"/>
            <a:r>
              <a:rPr lang="en-US" sz="1600" dirty="0"/>
              <a:t>Kickstarter</a:t>
            </a:r>
          </a:p>
          <a:p>
            <a:pPr algn="ctr"/>
            <a:r>
              <a:rPr lang="en-US" sz="1600" dirty="0"/>
              <a:t>New York Times</a:t>
            </a:r>
          </a:p>
          <a:p>
            <a:pPr algn="ctr"/>
            <a:r>
              <a:rPr lang="en-US" sz="1600" dirty="0"/>
              <a:t>Economist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873092" y="1262217"/>
            <a:ext cx="1737360" cy="393192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b="1" dirty="0"/>
              <a:t>Services</a:t>
            </a:r>
          </a:p>
          <a:p>
            <a:pPr algn="ctr"/>
            <a:r>
              <a:rPr lang="en-US" sz="1600" dirty="0"/>
              <a:t>Zillow</a:t>
            </a:r>
          </a:p>
          <a:p>
            <a:pPr algn="ctr"/>
            <a:r>
              <a:rPr lang="en-US" sz="1600" dirty="0"/>
              <a:t>Trulia</a:t>
            </a:r>
          </a:p>
          <a:p>
            <a:pPr algn="ctr"/>
            <a:r>
              <a:rPr lang="en-US" sz="1600" dirty="0"/>
              <a:t>eHarmony</a:t>
            </a:r>
          </a:p>
          <a:p>
            <a:pPr algn="ctr"/>
            <a:r>
              <a:rPr lang="en-US" sz="1600" dirty="0"/>
              <a:t>DataSong</a:t>
            </a:r>
          </a:p>
          <a:p>
            <a:pPr algn="ctr"/>
            <a:r>
              <a:rPr lang="en-US" sz="1600" dirty="0"/>
              <a:t>PredictWise</a:t>
            </a:r>
          </a:p>
          <a:p>
            <a:pPr algn="ctr"/>
            <a:r>
              <a:rPr lang="en-US" sz="1600" dirty="0"/>
              <a:t>Nationwide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533548" y="1262217"/>
            <a:ext cx="1737360" cy="392988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b="1" dirty="0"/>
              <a:t>Technology</a:t>
            </a:r>
          </a:p>
          <a:p>
            <a:pPr algn="ctr"/>
            <a:r>
              <a:rPr lang="en-US" sz="1600" dirty="0"/>
              <a:t>SAS</a:t>
            </a:r>
          </a:p>
          <a:p>
            <a:pPr algn="ctr"/>
            <a:r>
              <a:rPr lang="en-US" sz="1600" dirty="0"/>
              <a:t>Oracle</a:t>
            </a:r>
          </a:p>
          <a:p>
            <a:pPr algn="ctr"/>
            <a:r>
              <a:rPr lang="en-US" sz="1600" dirty="0"/>
              <a:t>IBM</a:t>
            </a:r>
          </a:p>
          <a:p>
            <a:pPr algn="ctr"/>
            <a:r>
              <a:rPr lang="en-US" sz="1600" dirty="0"/>
              <a:t>Teradata</a:t>
            </a:r>
          </a:p>
          <a:p>
            <a:pPr algn="ctr"/>
            <a:r>
              <a:rPr lang="en-US" sz="1600" dirty="0"/>
              <a:t>Coursera</a:t>
            </a:r>
          </a:p>
          <a:p>
            <a:pPr algn="ctr"/>
            <a:r>
              <a:rPr lang="en-US" sz="1600" dirty="0"/>
              <a:t>SAP</a:t>
            </a:r>
          </a:p>
          <a:p>
            <a:pPr algn="ctr"/>
            <a:r>
              <a:rPr lang="en-US" sz="1600" dirty="0"/>
              <a:t>DataCamp</a:t>
            </a:r>
          </a:p>
          <a:p>
            <a:pPr algn="ctr"/>
            <a:r>
              <a:rPr lang="en-US" sz="1600" dirty="0"/>
              <a:t>Alteryx</a:t>
            </a:r>
          </a:p>
          <a:p>
            <a:pPr algn="ctr"/>
            <a:r>
              <a:rPr lang="en-US" sz="1600" dirty="0"/>
              <a:t>TIBCO</a:t>
            </a:r>
          </a:p>
          <a:p>
            <a:pPr algn="ctr"/>
            <a:r>
              <a:rPr lang="en-US" sz="1600" dirty="0" err="1"/>
              <a:t>OneTick</a:t>
            </a:r>
            <a:endParaRPr lang="en-US" sz="1600" dirty="0"/>
          </a:p>
          <a:p>
            <a:pPr algn="ctr"/>
            <a:r>
              <a:rPr lang="en-US" sz="1600" dirty="0"/>
              <a:t>Amazon</a:t>
            </a:r>
          </a:p>
          <a:p>
            <a:pPr algn="ctr"/>
            <a:r>
              <a:rPr lang="en-US" sz="1600" dirty="0"/>
              <a:t>Google</a:t>
            </a:r>
          </a:p>
          <a:p>
            <a:pPr algn="ctr"/>
            <a:r>
              <a:rPr lang="en-US" sz="1600" dirty="0"/>
              <a:t>Microsoft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703320" y="1262217"/>
            <a:ext cx="1737360" cy="393192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b="1" dirty="0"/>
              <a:t>Finance</a:t>
            </a:r>
          </a:p>
          <a:p>
            <a:pPr algn="ctr"/>
            <a:r>
              <a:rPr lang="en-US" sz="1600" dirty="0"/>
              <a:t>Lloyd’s Bank</a:t>
            </a:r>
          </a:p>
          <a:p>
            <a:pPr algn="ctr"/>
            <a:r>
              <a:rPr lang="en-US" sz="1600" dirty="0"/>
              <a:t>Credit Suisse</a:t>
            </a:r>
          </a:p>
          <a:p>
            <a:pPr algn="ctr"/>
            <a:r>
              <a:rPr lang="en-US" sz="1600" dirty="0"/>
              <a:t>American Century</a:t>
            </a:r>
          </a:p>
          <a:p>
            <a:pPr algn="ctr"/>
            <a:r>
              <a:rPr lang="en-US" sz="1600" dirty="0"/>
              <a:t>Australia and New Zealand Banking Group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363776" y="1262217"/>
            <a:ext cx="1737360" cy="393192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en-US" b="1" dirty="0"/>
              <a:t>U.S Government</a:t>
            </a:r>
          </a:p>
          <a:p>
            <a:pPr algn="ctr"/>
            <a:r>
              <a:rPr lang="en-US" sz="1600" dirty="0"/>
              <a:t>Food &amp; Drug </a:t>
            </a:r>
          </a:p>
          <a:p>
            <a:pPr algn="ctr"/>
            <a:r>
              <a:rPr lang="en-US" sz="1600" dirty="0"/>
              <a:t>Administration</a:t>
            </a:r>
          </a:p>
          <a:p>
            <a:pPr algn="ctr"/>
            <a:endParaRPr lang="en-US" sz="1600" dirty="0"/>
          </a:p>
          <a:p>
            <a:pPr algn="ctr"/>
            <a:r>
              <a:rPr lang="en-US" sz="1600" dirty="0"/>
              <a:t>National Weather </a:t>
            </a:r>
          </a:p>
          <a:p>
            <a:pPr algn="ctr"/>
            <a:r>
              <a:rPr lang="en-US" sz="1600" dirty="0"/>
              <a:t>Service</a:t>
            </a:r>
          </a:p>
          <a:p>
            <a:pPr algn="ctr"/>
            <a:endParaRPr lang="en-US" sz="1600" dirty="0"/>
          </a:p>
          <a:p>
            <a:pPr algn="ctr"/>
            <a:r>
              <a:rPr lang="en-US" sz="1600" dirty="0"/>
              <a:t>National Institute </a:t>
            </a:r>
          </a:p>
          <a:p>
            <a:pPr algn="ctr"/>
            <a:r>
              <a:rPr lang="en-US" sz="1600" dirty="0"/>
              <a:t>of Standards </a:t>
            </a:r>
          </a:p>
          <a:p>
            <a:pPr algn="ctr"/>
            <a:r>
              <a:rPr lang="en-US" sz="1600" dirty="0"/>
              <a:t>in Technology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28600" y="5500709"/>
            <a:ext cx="8686800" cy="553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 is ubiquitous in various industries used for analysis, prototyping and visualization.   However, more often python is used in </a:t>
            </a:r>
            <a:r>
              <a:rPr lang="en-US" sz="1600" i="1" dirty="0"/>
              <a:t>production</a:t>
            </a:r>
            <a:r>
              <a:rPr lang="en-US" sz="1600" dirty="0"/>
              <a:t> environments.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228600" y="5329250"/>
            <a:ext cx="8558213" cy="0"/>
          </a:xfrm>
          <a:prstGeom prst="line">
            <a:avLst/>
          </a:prstGeom>
          <a:ln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9609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solidFill>
            <a:schemeClr val="accent3"/>
          </a:solidFill>
          <a:ln>
            <a:solidFill>
              <a:schemeClr val="accent3"/>
            </a:solidFill>
          </a:ln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Pros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ln>
            <a:solidFill>
              <a:schemeClr val="accent3"/>
            </a:solidFill>
          </a:ln>
        </p:spPr>
        <p:txBody>
          <a:bodyPr/>
          <a:lstStyle/>
          <a:p>
            <a:pPr marL="230188" lvl="0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2000" dirty="0">
                <a:solidFill>
                  <a:sysClr val="windowText" lastClr="000000"/>
                </a:solidFill>
                <a:latin typeface="Arial"/>
              </a:rPr>
              <a:t>VERY extensible  </a:t>
            </a:r>
          </a:p>
          <a:p>
            <a:pPr marL="573088" lvl="1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1700" dirty="0">
                <a:solidFill>
                  <a:sysClr val="windowText" lastClr="000000"/>
                </a:solidFill>
                <a:latin typeface="Arial"/>
              </a:rPr>
              <a:t>10K+ packages</a:t>
            </a:r>
          </a:p>
          <a:p>
            <a:pPr marL="230188" lvl="0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2000" dirty="0">
                <a:solidFill>
                  <a:sysClr val="windowText" lastClr="000000"/>
                </a:solidFill>
                <a:latin typeface="Arial"/>
              </a:rPr>
              <a:t>Built by stats, made for stats</a:t>
            </a:r>
          </a:p>
          <a:p>
            <a:pPr marL="230188" lvl="0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2000" dirty="0">
                <a:solidFill>
                  <a:sysClr val="windowText" lastClr="000000"/>
                </a:solidFill>
                <a:latin typeface="Arial"/>
              </a:rPr>
              <a:t>Free, open source</a:t>
            </a:r>
          </a:p>
          <a:p>
            <a:pPr marL="573088" lvl="1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1700" dirty="0">
                <a:solidFill>
                  <a:sysClr val="windowText" lastClr="000000"/>
                </a:solidFill>
                <a:latin typeface="Arial"/>
              </a:rPr>
              <a:t>Cutting edge</a:t>
            </a:r>
          </a:p>
          <a:p>
            <a:pPr marL="573088" lvl="1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1700" dirty="0">
                <a:solidFill>
                  <a:sysClr val="windowText" lastClr="000000"/>
                </a:solidFill>
                <a:latin typeface="Arial"/>
              </a:rPr>
              <a:t>Diverse applications</a:t>
            </a:r>
          </a:p>
          <a:p>
            <a:pPr marL="230188" lvl="0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2000" dirty="0">
                <a:solidFill>
                  <a:sysClr val="windowText" lastClr="000000"/>
                </a:solidFill>
                <a:latin typeface="Arial"/>
              </a:rPr>
              <a:t>Outstanding graphical capabilities</a:t>
            </a:r>
          </a:p>
          <a:p>
            <a:pPr marL="230188" lvl="0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2000" dirty="0">
                <a:solidFill>
                  <a:srgbClr val="FF0000"/>
                </a:solidFill>
                <a:latin typeface="Arial"/>
              </a:rPr>
              <a:t>Large community based help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3"/>
          </p:nvPr>
        </p:nvSpPr>
        <p:spPr>
          <a:solidFill>
            <a:schemeClr val="accent3"/>
          </a:solidFill>
          <a:ln>
            <a:solidFill>
              <a:schemeClr val="accent3"/>
            </a:solidFill>
          </a:ln>
        </p:spPr>
        <p:txBody>
          <a:bodyPr>
            <a:norm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Cons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4"/>
          </p:nvPr>
        </p:nvSpPr>
        <p:spPr>
          <a:ln>
            <a:solidFill>
              <a:schemeClr val="accent3"/>
            </a:solidFill>
          </a:ln>
        </p:spPr>
        <p:txBody>
          <a:bodyPr/>
          <a:lstStyle/>
          <a:p>
            <a:pPr marL="230188" lvl="0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2000" dirty="0">
                <a:solidFill>
                  <a:sysClr val="windowText" lastClr="000000"/>
                </a:solidFill>
                <a:latin typeface="Arial"/>
              </a:rPr>
              <a:t>Tough to do “big data” </a:t>
            </a:r>
          </a:p>
          <a:p>
            <a:pPr marL="573088" lvl="1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1700" dirty="0">
                <a:solidFill>
                  <a:sysClr val="windowText" lastClr="000000"/>
                </a:solidFill>
                <a:latin typeface="Arial"/>
              </a:rPr>
              <a:t>In memory data constraints w/o extra effort</a:t>
            </a:r>
          </a:p>
          <a:p>
            <a:pPr marL="230188" lvl="0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2000" dirty="0">
                <a:solidFill>
                  <a:sysClr val="windowText" lastClr="000000"/>
                </a:solidFill>
                <a:latin typeface="Arial"/>
              </a:rPr>
              <a:t>Official documentation is terse</a:t>
            </a:r>
          </a:p>
          <a:p>
            <a:pPr marL="230188" lvl="0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2000" dirty="0">
                <a:solidFill>
                  <a:sysClr val="windowText" lastClr="000000"/>
                </a:solidFill>
                <a:latin typeface="Arial"/>
              </a:rPr>
              <a:t>Not as polished as a commercial application</a:t>
            </a:r>
          </a:p>
          <a:p>
            <a:pPr marL="230188" lvl="0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2000" dirty="0">
                <a:solidFill>
                  <a:sysClr val="windowText" lastClr="000000"/>
                </a:solidFill>
                <a:latin typeface="Arial"/>
              </a:rPr>
              <a:t>Slow compared to lower level languages</a:t>
            </a:r>
          </a:p>
          <a:p>
            <a:pPr marL="230188" lvl="0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2000" dirty="0">
                <a:solidFill>
                  <a:sysClr val="windowText" lastClr="000000"/>
                </a:solidFill>
                <a:latin typeface="Arial"/>
              </a:rPr>
              <a:t>Production worthy apps can be </a:t>
            </a:r>
            <a:r>
              <a:rPr lang="en-US" sz="2000" i="1" dirty="0">
                <a:solidFill>
                  <a:sysClr val="windowText" lastClr="000000"/>
                </a:solidFill>
                <a:latin typeface="Arial"/>
              </a:rPr>
              <a:t>difficult</a:t>
            </a:r>
            <a:r>
              <a:rPr lang="en-US" sz="2000" dirty="0">
                <a:solidFill>
                  <a:sysClr val="windowText" lastClr="000000"/>
                </a:solidFill>
                <a:latin typeface="Arial"/>
              </a:rPr>
              <a:t> to create </a:t>
            </a:r>
          </a:p>
          <a:p>
            <a:pPr marL="230188" lvl="0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2000" dirty="0">
                <a:solidFill>
                  <a:srgbClr val="FF0000"/>
                </a:solidFill>
                <a:latin typeface="Arial"/>
              </a:rPr>
              <a:t>Large community based help</a:t>
            </a:r>
          </a:p>
          <a:p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2154-9035-4012-8189-BAAB61C5A5EE}" type="datetime1">
              <a:rPr lang="en-US" smtClean="0"/>
              <a:t>8/26/2019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Kwartler CSCI S-96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Ok, it’s awesome but…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829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8/26/2019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basic R workflow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Kwartler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0D0003F2-6EC5-4EC0-96D8-393437A752B0}"/>
              </a:ext>
            </a:extLst>
          </p:cNvPr>
          <p:cNvSpPr/>
          <p:nvPr/>
        </p:nvSpPr>
        <p:spPr>
          <a:xfrm>
            <a:off x="240631" y="1095366"/>
            <a:ext cx="8686800" cy="41756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Let’s eat a banana for breakfast.  </a:t>
            </a:r>
            <a:r>
              <a:rPr lang="en-US" sz="2400" b="1" u="sng" dirty="0">
                <a:solidFill>
                  <a:schemeClr val="accent1"/>
                </a:solidFill>
              </a:rPr>
              <a:t>Where is the fruit?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B82D44EF-9F10-4497-A64C-FB989A9FA30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9735" y="2179052"/>
            <a:ext cx="3478641" cy="269670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1057600D-422B-4BD6-98C5-ECD6CB4C0601}"/>
              </a:ext>
            </a:extLst>
          </p:cNvPr>
          <p:cNvSpPr/>
          <p:nvPr/>
        </p:nvSpPr>
        <p:spPr>
          <a:xfrm>
            <a:off x="240631" y="5345069"/>
            <a:ext cx="8686800" cy="6143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The item of interest needs to be in the “working directory”</a:t>
            </a:r>
            <a:endParaRPr lang="en-US" sz="2800" b="1" u="sng" dirty="0">
              <a:solidFill>
                <a:schemeClr val="accent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80E26C31-2DE9-4F0E-90DC-A879D013CDE8}"/>
              </a:ext>
            </a:extLst>
          </p:cNvPr>
          <p:cNvSpPr txBox="1"/>
          <p:nvPr/>
        </p:nvSpPr>
        <p:spPr>
          <a:xfrm>
            <a:off x="240631" y="1737196"/>
            <a:ext cx="3350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setwd</a:t>
            </a:r>
            <a:r>
              <a:rPr lang="en-US" dirty="0">
                <a:latin typeface="Consolas" panose="020B0609020204030204" pitchFamily="49" charset="0"/>
              </a:rPr>
              <a:t>(‘ted/fruit/basket’)</a:t>
            </a:r>
          </a:p>
        </p:txBody>
      </p:sp>
    </p:spTree>
    <p:extLst>
      <p:ext uri="{BB962C8B-B14F-4D97-AF65-F5344CB8AC3E}">
        <p14:creationId xmlns:p14="http://schemas.microsoft.com/office/powerpoint/2010/main" val="23451361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8/26/2019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 Trap!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Kwartler</a:t>
            </a:r>
            <a:endParaRPr lang="en-US" dirty="0"/>
          </a:p>
        </p:txBody>
      </p:sp>
      <p:pic>
        <p:nvPicPr>
          <p:cNvPr id="6" name="Picture 2" descr="Image result for mouse trap">
            <a:extLst>
              <a:ext uri="{FF2B5EF4-FFF2-40B4-BE49-F238E27FC236}">
                <a16:creationId xmlns:a16="http://schemas.microsoft.com/office/drawing/2014/main" xmlns="" id="{F846D6A0-D7AA-47C4-97C8-FB3B4A4915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87077"/>
            <a:ext cx="2820643" cy="1880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6D46E348-01AE-4DB9-856C-02AC1980BF8D}"/>
              </a:ext>
            </a:extLst>
          </p:cNvPr>
          <p:cNvSpPr txBox="1"/>
          <p:nvPr/>
        </p:nvSpPr>
        <p:spPr>
          <a:xfrm>
            <a:off x="2773282" y="1729038"/>
            <a:ext cx="619729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/>
              <a:t>WINDOWS (local laptop):</a:t>
            </a:r>
          </a:p>
          <a:p>
            <a:pPr marL="114300" indent="-114300">
              <a:buFont typeface="Arial" panose="020B0604020202020204" pitchFamily="34" charset="0"/>
              <a:buChar char="•"/>
            </a:pPr>
            <a:r>
              <a:rPr lang="en-US" dirty="0"/>
              <a:t>In </a:t>
            </a:r>
            <a:r>
              <a:rPr lang="en-US" dirty="0" err="1">
                <a:latin typeface="Consolas" panose="020B0609020204030204" pitchFamily="49" charset="0"/>
              </a:rPr>
              <a:t>setwd</a:t>
            </a:r>
            <a:r>
              <a:rPr lang="en-US" dirty="0">
                <a:latin typeface="Consolas" panose="020B0609020204030204" pitchFamily="49" charset="0"/>
              </a:rPr>
              <a:t>() </a:t>
            </a:r>
            <a:r>
              <a:rPr lang="en-US" dirty="0"/>
              <a:t>the slashes have to be switched (or “escaped”)!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AB7B87A9-B301-4293-93FA-06BB288D0A48}"/>
              </a:ext>
            </a:extLst>
          </p:cNvPr>
          <p:cNvSpPr txBox="1"/>
          <p:nvPr/>
        </p:nvSpPr>
        <p:spPr>
          <a:xfrm>
            <a:off x="3277096" y="3209963"/>
            <a:ext cx="2464136" cy="369332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>
                <a:latin typeface="Consolas" panose="020B0609020204030204" pitchFamily="49" charset="0"/>
              </a:rPr>
              <a:t>setwd("~/desktop")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60CD4E35-E2F2-4DD0-84B4-30CAE9221AB7}"/>
              </a:ext>
            </a:extLst>
          </p:cNvPr>
          <p:cNvSpPr txBox="1"/>
          <p:nvPr/>
        </p:nvSpPr>
        <p:spPr>
          <a:xfrm>
            <a:off x="3277096" y="4321556"/>
            <a:ext cx="5801588" cy="538609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&gt; </a:t>
            </a:r>
            <a:r>
              <a:rPr lang="en-US" dirty="0" err="1">
                <a:latin typeface="Consolas" panose="020B0609020204030204" pitchFamily="49" charset="0"/>
              </a:rPr>
              <a:t>setwd</a:t>
            </a:r>
            <a:r>
              <a:rPr lang="en-US" dirty="0">
                <a:latin typeface="Consolas" panose="020B0609020204030204" pitchFamily="49" charset="0"/>
              </a:rPr>
              <a:t>("~\desktop")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Error: '\d' is an unrecognized escape in character string starting ""~\d"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xmlns="" id="{7F11FA60-CAC9-4EEA-A3D6-A31695BB18CE}"/>
              </a:ext>
            </a:extLst>
          </p:cNvPr>
          <p:cNvSpPr>
            <a:spLocks noChangeAspect="1"/>
          </p:cNvSpPr>
          <p:nvPr/>
        </p:nvSpPr>
        <p:spPr bwMode="auto">
          <a:xfrm>
            <a:off x="2645060" y="2962950"/>
            <a:ext cx="524371" cy="627005"/>
          </a:xfrm>
          <a:custGeom>
            <a:avLst/>
            <a:gdLst>
              <a:gd name="T0" fmla="*/ 129 w 134"/>
              <a:gd name="T1" fmla="*/ 57 h 160"/>
              <a:gd name="T2" fmla="*/ 13 w 134"/>
              <a:gd name="T3" fmla="*/ 48 h 160"/>
              <a:gd name="T4" fmla="*/ 0 w 134"/>
              <a:gd name="T5" fmla="*/ 53 h 160"/>
              <a:gd name="T6" fmla="*/ 27 w 134"/>
              <a:gd name="T7" fmla="*/ 159 h 160"/>
              <a:gd name="T8" fmla="*/ 42 w 134"/>
              <a:gd name="T9" fmla="*/ 159 h 160"/>
              <a:gd name="T10" fmla="*/ 28 w 134"/>
              <a:gd name="T11" fmla="*/ 107 h 160"/>
              <a:gd name="T12" fmla="*/ 132 w 134"/>
              <a:gd name="T13" fmla="*/ 60 h 160"/>
              <a:gd name="T14" fmla="*/ 129 w 134"/>
              <a:gd name="T15" fmla="*/ 57 h 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34" h="160">
                <a:moveTo>
                  <a:pt x="129" y="57"/>
                </a:moveTo>
                <a:cubicBezTo>
                  <a:pt x="45" y="91"/>
                  <a:pt x="79" y="0"/>
                  <a:pt x="13" y="48"/>
                </a:cubicBezTo>
                <a:cubicBezTo>
                  <a:pt x="0" y="53"/>
                  <a:pt x="0" y="53"/>
                  <a:pt x="0" y="53"/>
                </a:cubicBezTo>
                <a:cubicBezTo>
                  <a:pt x="27" y="159"/>
                  <a:pt x="27" y="159"/>
                  <a:pt x="27" y="159"/>
                </a:cubicBezTo>
                <a:cubicBezTo>
                  <a:pt x="42" y="159"/>
                  <a:pt x="42" y="159"/>
                  <a:pt x="42" y="159"/>
                </a:cubicBezTo>
                <a:cubicBezTo>
                  <a:pt x="28" y="107"/>
                  <a:pt x="28" y="107"/>
                  <a:pt x="28" y="107"/>
                </a:cubicBezTo>
                <a:cubicBezTo>
                  <a:pt x="87" y="58"/>
                  <a:pt x="63" y="160"/>
                  <a:pt x="132" y="60"/>
                </a:cubicBezTo>
                <a:cubicBezTo>
                  <a:pt x="134" y="58"/>
                  <a:pt x="131" y="56"/>
                  <a:pt x="129" y="57"/>
                </a:cubicBezTo>
                <a:close/>
              </a:path>
            </a:pathLst>
          </a:custGeom>
          <a:solidFill>
            <a:srgbClr val="92D05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Multiplication Sign 12">
            <a:extLst>
              <a:ext uri="{FF2B5EF4-FFF2-40B4-BE49-F238E27FC236}">
                <a16:creationId xmlns:a16="http://schemas.microsoft.com/office/drawing/2014/main" xmlns="" id="{DE42D866-E615-421A-9661-6AAA6A7345C3}"/>
              </a:ext>
            </a:extLst>
          </p:cNvPr>
          <p:cNvSpPr/>
          <p:nvPr/>
        </p:nvSpPr>
        <p:spPr>
          <a:xfrm>
            <a:off x="2516618" y="4207928"/>
            <a:ext cx="781254" cy="781254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49639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8/26/2019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 uses functions, libraries &amp; objects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Kwartler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0D0003F2-6EC5-4EC0-96D8-393437A752B0}"/>
              </a:ext>
            </a:extLst>
          </p:cNvPr>
          <p:cNvSpPr/>
          <p:nvPr/>
        </p:nvSpPr>
        <p:spPr>
          <a:xfrm>
            <a:off x="240631" y="1095366"/>
            <a:ext cx="8686800" cy="41756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Found the fruit basket!  </a:t>
            </a:r>
            <a:r>
              <a:rPr lang="en-US" sz="2400" b="1" u="sng" dirty="0">
                <a:solidFill>
                  <a:schemeClr val="accent1"/>
                </a:solidFill>
              </a:rPr>
              <a:t>What tools do I need?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1057600D-422B-4BD6-98C5-ECD6CB4C0601}"/>
              </a:ext>
            </a:extLst>
          </p:cNvPr>
          <p:cNvSpPr/>
          <p:nvPr/>
        </p:nvSpPr>
        <p:spPr>
          <a:xfrm>
            <a:off x="240631" y="5345069"/>
            <a:ext cx="8686800" cy="6143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Change R into a breakfast preparing machine with specialized libraries.</a:t>
            </a:r>
            <a:endParaRPr lang="en-US" sz="2000" b="1" u="sng" dirty="0">
              <a:solidFill>
                <a:schemeClr val="accent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1CC48A29-42F6-469F-9DBF-84740FD81173}"/>
              </a:ext>
            </a:extLst>
          </p:cNvPr>
          <p:cNvSpPr txBox="1"/>
          <p:nvPr/>
        </p:nvSpPr>
        <p:spPr>
          <a:xfrm>
            <a:off x="240631" y="1737196"/>
            <a:ext cx="3350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setwd</a:t>
            </a:r>
            <a:r>
              <a:rPr lang="en-US" dirty="0">
                <a:latin typeface="Consolas" panose="020B0609020204030204" pitchFamily="49" charset="0"/>
              </a:rPr>
              <a:t>(“ted/fruit/basket”)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63EB94BE-BED5-4DAC-BD02-4840C2714CF6}"/>
              </a:ext>
            </a:extLst>
          </p:cNvPr>
          <p:cNvSpPr txBox="1"/>
          <p:nvPr/>
        </p:nvSpPr>
        <p:spPr>
          <a:xfrm>
            <a:off x="240630" y="1999433"/>
            <a:ext cx="19575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library(knife)</a:t>
            </a:r>
          </a:p>
          <a:p>
            <a:r>
              <a:rPr lang="en-US" dirty="0">
                <a:latin typeface="Consolas" panose="020B0609020204030204" pitchFamily="49" charset="0"/>
              </a:rPr>
              <a:t>library(peel)</a:t>
            </a:r>
          </a:p>
        </p:txBody>
      </p:sp>
      <p:pic>
        <p:nvPicPr>
          <p:cNvPr id="10" name="Picture 2" descr="Image result for hand white background">
            <a:extLst>
              <a:ext uri="{FF2B5EF4-FFF2-40B4-BE49-F238E27FC236}">
                <a16:creationId xmlns:a16="http://schemas.microsoft.com/office/drawing/2014/main" xmlns="" id="{C1310C95-C648-4984-A9E4-F1D5794C9E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173" y="2028449"/>
            <a:ext cx="2627168" cy="2265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http://cdn.xl.thumbs.canstockphoto.com/canstock14746167.jpg">
            <a:extLst>
              <a:ext uri="{FF2B5EF4-FFF2-40B4-BE49-F238E27FC236}">
                <a16:creationId xmlns:a16="http://schemas.microsoft.com/office/drawing/2014/main" xmlns="" id="{433837BB-B7CA-422B-AE90-5EC2CAE951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470" b="38097"/>
          <a:stretch/>
        </p:blipFill>
        <p:spPr bwMode="auto">
          <a:xfrm rot="5400000">
            <a:off x="5803428" y="2990364"/>
            <a:ext cx="2580919" cy="657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8807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8/26/2019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Another trap!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Kwartler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3B79AAEF-9330-4155-8F4A-DA255700AA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631" y="2179528"/>
            <a:ext cx="4084649" cy="229787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3157F220-BFA2-43FF-989A-C877C7FF0A67}"/>
              </a:ext>
            </a:extLst>
          </p:cNvPr>
          <p:cNvSpPr/>
          <p:nvPr/>
        </p:nvSpPr>
        <p:spPr>
          <a:xfrm>
            <a:off x="4354161" y="2404859"/>
            <a:ext cx="4789839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/>
              <a:t>Before loading a library use </a:t>
            </a:r>
          </a:p>
          <a:p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install.packages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(“name of package”).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</a:p>
          <a:p>
            <a:r>
              <a:rPr lang="en-US" sz="1600" i="1" dirty="0"/>
              <a:t>You only need to do this once per </a:t>
            </a:r>
            <a:r>
              <a:rPr lang="en-US" sz="1600" i="1" dirty="0" smtClean="0"/>
              <a:t>environment</a:t>
            </a:r>
          </a:p>
          <a:p>
            <a:r>
              <a:rPr lang="en-US" sz="1600" i="1" dirty="0" smtClean="0"/>
              <a:t>But, </a:t>
            </a:r>
            <a:r>
              <a:rPr lang="en-US" sz="1600" i="1" dirty="0"/>
              <a:t>will need to repeat it </a:t>
            </a:r>
            <a:r>
              <a:rPr lang="en-US" sz="1600" i="1" dirty="0" smtClean="0"/>
              <a:t>w/each new environment!</a:t>
            </a:r>
            <a:endParaRPr lang="en-US" sz="1600" i="1" dirty="0"/>
          </a:p>
        </p:txBody>
      </p:sp>
    </p:spTree>
    <p:extLst>
      <p:ext uri="{BB962C8B-B14F-4D97-AF65-F5344CB8AC3E}">
        <p14:creationId xmlns:p14="http://schemas.microsoft.com/office/powerpoint/2010/main" val="1770323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8/26/2019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Kwartler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EFF84193-872B-4739-9DD7-CA9224B835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5691"/>
          <a:stretch/>
        </p:blipFill>
        <p:spPr>
          <a:xfrm>
            <a:off x="272162" y="1145386"/>
            <a:ext cx="1698528" cy="1396173"/>
          </a:xfrm>
          <a:prstGeom prst="rect">
            <a:avLst/>
          </a:prstGeom>
        </p:spPr>
      </p:pic>
      <p:pic>
        <p:nvPicPr>
          <p:cNvPr id="7" name="Picture 12" descr="Image result for notre dame logo">
            <a:extLst>
              <a:ext uri="{FF2B5EF4-FFF2-40B4-BE49-F238E27FC236}">
                <a16:creationId xmlns:a16="http://schemas.microsoft.com/office/drawing/2014/main" xmlns="" id="{E4951D5F-3430-43CD-92F3-1AE5C3971E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2611" y="1643023"/>
            <a:ext cx="873392" cy="785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xmlns="" id="{59D939F8-463C-42DD-872C-AD9D3A4F4DD1}"/>
              </a:ext>
            </a:extLst>
          </p:cNvPr>
          <p:cNvGrpSpPr/>
          <p:nvPr/>
        </p:nvGrpSpPr>
        <p:grpSpPr>
          <a:xfrm>
            <a:off x="233833" y="4668040"/>
            <a:ext cx="5047616" cy="960240"/>
            <a:chOff x="2253127" y="4038014"/>
            <a:chExt cx="5752064" cy="1231228"/>
          </a:xfrm>
        </p:grpSpPr>
        <p:pic>
          <p:nvPicPr>
            <p:cNvPr id="9" name="Picture 4" descr="Image result for amazon logo">
              <a:extLst>
                <a:ext uri="{FF2B5EF4-FFF2-40B4-BE49-F238E27FC236}">
                  <a16:creationId xmlns:a16="http://schemas.microsoft.com/office/drawing/2014/main" xmlns="" id="{CCDCDD3B-6493-4878-8A90-CF1A11B746D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182" t="15238" r="20363" b="12385"/>
            <a:stretch/>
          </p:blipFill>
          <p:spPr bwMode="auto">
            <a:xfrm>
              <a:off x="2253127" y="4347901"/>
              <a:ext cx="1557491" cy="6114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16" descr="Image result for liberty mutual logo">
              <a:extLst>
                <a:ext uri="{FF2B5EF4-FFF2-40B4-BE49-F238E27FC236}">
                  <a16:creationId xmlns:a16="http://schemas.microsoft.com/office/drawing/2014/main" xmlns="" id="{78A1BB64-CDF1-4621-B09A-F00FE0715DE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42011" y="4284405"/>
              <a:ext cx="2500559" cy="7384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18" descr="Image result for datarobot logo">
              <a:extLst>
                <a:ext uri="{FF2B5EF4-FFF2-40B4-BE49-F238E27FC236}">
                  <a16:creationId xmlns:a16="http://schemas.microsoft.com/office/drawing/2014/main" xmlns="" id="{70278814-A792-4FD1-8ADE-F7875E4BCD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73963" y="4038014"/>
              <a:ext cx="1231228" cy="12312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2994E50C-2AEA-4636-89B8-18B8A03C097F}"/>
              </a:ext>
            </a:extLst>
          </p:cNvPr>
          <p:cNvSpPr/>
          <p:nvPr/>
        </p:nvSpPr>
        <p:spPr>
          <a:xfrm>
            <a:off x="203838" y="2590066"/>
            <a:ext cx="360060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hlinkClick r:id="rId7"/>
              </a:rPr>
              <a:t>https://www.linkedin.com/in/edwardkwartler/</a:t>
            </a:r>
            <a:endParaRPr lang="en-US" sz="1400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xmlns="" id="{4C836450-A42B-4288-89E0-A7FB3E2E9FC4}"/>
              </a:ext>
            </a:extLst>
          </p:cNvPr>
          <p:cNvGrpSpPr/>
          <p:nvPr/>
        </p:nvGrpSpPr>
        <p:grpSpPr>
          <a:xfrm>
            <a:off x="6034245" y="4131887"/>
            <a:ext cx="1269732" cy="1374562"/>
            <a:chOff x="10071271" y="3743619"/>
            <a:chExt cx="1475118" cy="1711186"/>
          </a:xfrm>
        </p:grpSpPr>
        <p:pic>
          <p:nvPicPr>
            <p:cNvPr id="14" name="Picture 2" descr="Image result for harvard extension school">
              <a:extLst>
                <a:ext uri="{FF2B5EF4-FFF2-40B4-BE49-F238E27FC236}">
                  <a16:creationId xmlns:a16="http://schemas.microsoft.com/office/drawing/2014/main" xmlns="" id="{819BBD4B-6C25-48A1-81FA-C39D50D061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82099" y="4851381"/>
              <a:ext cx="1464290" cy="6034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20" descr="Image result for datacamp logo">
              <a:extLst>
                <a:ext uri="{FF2B5EF4-FFF2-40B4-BE49-F238E27FC236}">
                  <a16:creationId xmlns:a16="http://schemas.microsoft.com/office/drawing/2014/main" xmlns="" id="{D93B4197-A542-4DC1-96B3-5A89C5A04E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71271" y="3743619"/>
              <a:ext cx="1449315" cy="7756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6EA723CA-2310-40DE-B9BD-E1BE5E9BC54F}"/>
              </a:ext>
            </a:extLst>
          </p:cNvPr>
          <p:cNvSpPr txBox="1"/>
          <p:nvPr/>
        </p:nvSpPr>
        <p:spPr>
          <a:xfrm>
            <a:off x="5774013" y="1146401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Education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346C8530-2DCE-42C3-9D51-F96D2D770C7E}"/>
              </a:ext>
            </a:extLst>
          </p:cNvPr>
          <p:cNvSpPr txBox="1"/>
          <p:nvPr/>
        </p:nvSpPr>
        <p:spPr>
          <a:xfrm>
            <a:off x="2495712" y="3479698"/>
            <a:ext cx="719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Work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795A441C-A83D-4101-B919-0975C2B562B3}"/>
              </a:ext>
            </a:extLst>
          </p:cNvPr>
          <p:cNvSpPr txBox="1"/>
          <p:nvPr/>
        </p:nvSpPr>
        <p:spPr>
          <a:xfrm>
            <a:off x="6716495" y="3479698"/>
            <a:ext cx="1479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Side Hustles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xmlns="" id="{C40DAEA2-FC14-4B32-8462-242745A43AAF}"/>
              </a:ext>
            </a:extLst>
          </p:cNvPr>
          <p:cNvCxnSpPr/>
          <p:nvPr/>
        </p:nvCxnSpPr>
        <p:spPr>
          <a:xfrm>
            <a:off x="5857078" y="4210712"/>
            <a:ext cx="0" cy="1767519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" descr="Image result for wiley and sons">
            <a:extLst>
              <a:ext uri="{FF2B5EF4-FFF2-40B4-BE49-F238E27FC236}">
                <a16:creationId xmlns:a16="http://schemas.microsoft.com/office/drawing/2014/main" xmlns="" id="{6480E571-80D5-442C-BE20-AF0D4C9DB1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18" t="34851" r="5092" b="31309"/>
          <a:stretch/>
        </p:blipFill>
        <p:spPr bwMode="auto">
          <a:xfrm>
            <a:off x="7465941" y="5012005"/>
            <a:ext cx="1498696" cy="421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Image result for hanaco vc"/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684" b="30876"/>
          <a:stretch/>
        </p:blipFill>
        <p:spPr bwMode="auto">
          <a:xfrm>
            <a:off x="7202762" y="4035965"/>
            <a:ext cx="2098893" cy="827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0432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8/26/2019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 uses functions, libraries &amp; objects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Kwartler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0D0003F2-6EC5-4EC0-96D8-393437A752B0}"/>
              </a:ext>
            </a:extLst>
          </p:cNvPr>
          <p:cNvSpPr/>
          <p:nvPr/>
        </p:nvSpPr>
        <p:spPr>
          <a:xfrm>
            <a:off x="240631" y="1095366"/>
            <a:ext cx="8686800" cy="41756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Now R is a cutting &amp; peeling machine, </a:t>
            </a:r>
            <a:r>
              <a:rPr lang="en-US" sz="2400" dirty="0">
                <a:solidFill>
                  <a:schemeClr val="accent1"/>
                </a:solidFill>
              </a:rPr>
              <a:t>let’s pick our fruit.</a:t>
            </a:r>
            <a:endParaRPr lang="en-US" sz="2400" b="1" u="sng" dirty="0">
              <a:solidFill>
                <a:schemeClr val="accent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1057600D-422B-4BD6-98C5-ECD6CB4C0601}"/>
              </a:ext>
            </a:extLst>
          </p:cNvPr>
          <p:cNvSpPr/>
          <p:nvPr/>
        </p:nvSpPr>
        <p:spPr>
          <a:xfrm>
            <a:off x="240631" y="5345069"/>
            <a:ext cx="8686800" cy="6143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R now has the object called </a:t>
            </a:r>
            <a:r>
              <a:rPr lang="en-US" sz="2000" b="1" u="sng" dirty="0">
                <a:solidFill>
                  <a:schemeClr val="bg1"/>
                </a:solidFill>
              </a:rPr>
              <a:t>banana</a:t>
            </a:r>
            <a:r>
              <a:rPr lang="en-US" sz="2000" dirty="0">
                <a:solidFill>
                  <a:schemeClr val="bg1"/>
                </a:solidFill>
              </a:rPr>
              <a:t> in memory </a:t>
            </a:r>
            <a:r>
              <a:rPr lang="en-US" sz="2000" dirty="0" err="1">
                <a:solidFill>
                  <a:schemeClr val="bg1"/>
                </a:solidFill>
              </a:rPr>
              <a:t>ie</a:t>
            </a:r>
            <a:r>
              <a:rPr lang="en-US" sz="2000" dirty="0">
                <a:solidFill>
                  <a:schemeClr val="bg1"/>
                </a:solidFill>
              </a:rPr>
              <a:t> “opening a spreadsheet”</a:t>
            </a:r>
            <a:endParaRPr lang="en-US" sz="2000" b="1" u="sng" dirty="0">
              <a:solidFill>
                <a:schemeClr val="accent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1CC48A29-42F6-469F-9DBF-84740FD81173}"/>
              </a:ext>
            </a:extLst>
          </p:cNvPr>
          <p:cNvSpPr txBox="1"/>
          <p:nvPr/>
        </p:nvSpPr>
        <p:spPr>
          <a:xfrm>
            <a:off x="240630" y="1737196"/>
            <a:ext cx="3350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setwd</a:t>
            </a:r>
            <a:r>
              <a:rPr lang="en-US" dirty="0">
                <a:latin typeface="Consolas" panose="020B0609020204030204" pitchFamily="49" charset="0"/>
              </a:rPr>
              <a:t>(“ted/fruit/basket”)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63EB94BE-BED5-4DAC-BD02-4840C2714CF6}"/>
              </a:ext>
            </a:extLst>
          </p:cNvPr>
          <p:cNvSpPr txBox="1"/>
          <p:nvPr/>
        </p:nvSpPr>
        <p:spPr>
          <a:xfrm>
            <a:off x="240630" y="2167599"/>
            <a:ext cx="19575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library(knife)</a:t>
            </a:r>
          </a:p>
          <a:p>
            <a:r>
              <a:rPr lang="en-US" dirty="0">
                <a:latin typeface="Consolas" panose="020B0609020204030204" pitchFamily="49" charset="0"/>
              </a:rPr>
              <a:t>library(peel)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051120AF-BC7C-483D-AC5F-D193F15235D7}"/>
              </a:ext>
            </a:extLst>
          </p:cNvPr>
          <p:cNvSpPr txBox="1"/>
          <p:nvPr/>
        </p:nvSpPr>
        <p:spPr>
          <a:xfrm>
            <a:off x="240630" y="2875002"/>
            <a:ext cx="4490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banana &lt;- </a:t>
            </a:r>
            <a:r>
              <a:rPr lang="en-US" dirty="0" err="1">
                <a:latin typeface="Consolas" panose="020B0609020204030204" pitchFamily="49" charset="0"/>
              </a:rPr>
              <a:t>read.fruit</a:t>
            </a:r>
            <a:r>
              <a:rPr lang="en-US" dirty="0">
                <a:latin typeface="Consolas" panose="020B0609020204030204" pitchFamily="49" charset="0"/>
              </a:rPr>
              <a:t>(“Banana.csv”)</a:t>
            </a:r>
            <a:endParaRPr lang="en-US" dirty="0"/>
          </a:p>
        </p:txBody>
      </p:sp>
      <p:pic>
        <p:nvPicPr>
          <p:cNvPr id="11" name="Picture 6" descr="Image result for banana transparent background">
            <a:extLst>
              <a:ext uri="{FF2B5EF4-FFF2-40B4-BE49-F238E27FC236}">
                <a16:creationId xmlns:a16="http://schemas.microsoft.com/office/drawing/2014/main" xmlns="" id="{5D8E29B8-7D56-4DAC-83F8-3181EDB096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7705" y="1322773"/>
            <a:ext cx="2973247" cy="2973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peech Bubble: Rectangle with Corners Rounded 7">
            <a:extLst>
              <a:ext uri="{FF2B5EF4-FFF2-40B4-BE49-F238E27FC236}">
                <a16:creationId xmlns:a16="http://schemas.microsoft.com/office/drawing/2014/main" xmlns="" id="{E27E2BA0-A2C4-4F36-ABAE-408CEF983453}"/>
              </a:ext>
            </a:extLst>
          </p:cNvPr>
          <p:cNvSpPr/>
          <p:nvPr/>
        </p:nvSpPr>
        <p:spPr>
          <a:xfrm>
            <a:off x="3346393" y="4023053"/>
            <a:ext cx="3131507" cy="1164920"/>
          </a:xfrm>
          <a:prstGeom prst="wedgeRoundRectCallout">
            <a:avLst>
              <a:gd name="adj1" fmla="val -41791"/>
              <a:gd name="adj2" fmla="val -120018"/>
              <a:gd name="adj3" fmla="val 1666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200" b="1" u="sng" dirty="0">
                <a:solidFill>
                  <a:schemeClr val="bg1"/>
                </a:solidFill>
              </a:rPr>
              <a:t>Must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Be In the working directory or full path declared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Be inside quotes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Have correct capitalization, spacing &amp; spelling matter.</a:t>
            </a:r>
          </a:p>
        </p:txBody>
      </p:sp>
    </p:spTree>
    <p:extLst>
      <p:ext uri="{BB962C8B-B14F-4D97-AF65-F5344CB8AC3E}">
        <p14:creationId xmlns:p14="http://schemas.microsoft.com/office/powerpoint/2010/main" val="21869659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8/26/2019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if my file is Excel or ???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Kwartler</a:t>
            </a:r>
            <a:endParaRPr lang="en-US" dirty="0"/>
          </a:p>
        </p:txBody>
      </p:sp>
      <p:pic>
        <p:nvPicPr>
          <p:cNvPr id="6" name="Picture 2" descr="Image result for advice meme">
            <a:extLst>
              <a:ext uri="{FF2B5EF4-FFF2-40B4-BE49-F238E27FC236}">
                <a16:creationId xmlns:a16="http://schemas.microsoft.com/office/drawing/2014/main" xmlns="" id="{2C3CA585-ACF4-469C-BE93-2BF26DF57E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925" y="1848170"/>
            <a:ext cx="3640942" cy="2918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D2D510A5-BA30-4AB1-9EDA-6E4222102AF1}"/>
              </a:ext>
            </a:extLst>
          </p:cNvPr>
          <p:cNvSpPr txBox="1"/>
          <p:nvPr/>
        </p:nvSpPr>
        <p:spPr>
          <a:xfrm>
            <a:off x="3820017" y="1848755"/>
            <a:ext cx="50875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 can open many files types with different functions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CSV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Excel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SaS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Rds</a:t>
            </a:r>
            <a:r>
              <a:rPr lang="en-US" dirty="0"/>
              <a:t>, </a:t>
            </a:r>
            <a:r>
              <a:rPr lang="en-US" dirty="0" err="1"/>
              <a:t>rda</a:t>
            </a:r>
            <a:r>
              <a:rPr lang="en-US" dirty="0"/>
              <a:t>, </a:t>
            </a:r>
            <a:r>
              <a:rPr lang="en-US" dirty="0" err="1"/>
              <a:t>fst</a:t>
            </a:r>
            <a:r>
              <a:rPr lang="en-US" dirty="0"/>
              <a:t> </a:t>
            </a:r>
            <a:r>
              <a:rPr lang="en-US" dirty="0" err="1"/>
              <a:t>etc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Connections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Databases (SQL, </a:t>
            </a:r>
            <a:r>
              <a:rPr lang="en-US" dirty="0" err="1"/>
              <a:t>mongoDB</a:t>
            </a:r>
            <a:r>
              <a:rPr lang="en-US" dirty="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S3 Buckets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APIs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D0914952-F2EF-4FC6-A890-56476579D625}"/>
              </a:ext>
            </a:extLst>
          </p:cNvPr>
          <p:cNvSpPr/>
          <p:nvPr/>
        </p:nvSpPr>
        <p:spPr>
          <a:xfrm>
            <a:off x="240630" y="5345069"/>
            <a:ext cx="8686800" cy="6143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Recommendation: to get started stick with CSV.  </a:t>
            </a:r>
            <a:r>
              <a:rPr lang="en-US" sz="2000" dirty="0" smtClean="0">
                <a:solidFill>
                  <a:schemeClr val="bg1"/>
                </a:solidFill>
              </a:rPr>
              <a:t>Most software can export CSV.</a:t>
            </a:r>
            <a:endParaRPr lang="en-US" sz="2000" b="1" u="sng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88971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8/26/2019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 uses functions, libraries &amp; objects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Kwartler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1057600D-422B-4BD6-98C5-ECD6CB4C0601}"/>
              </a:ext>
            </a:extLst>
          </p:cNvPr>
          <p:cNvSpPr/>
          <p:nvPr/>
        </p:nvSpPr>
        <p:spPr>
          <a:xfrm>
            <a:off x="240631" y="5345069"/>
            <a:ext cx="8686800" cy="6143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R uses predefined functions to accomplish things.</a:t>
            </a:r>
            <a:endParaRPr lang="en-US" sz="2400" b="1" u="sng" dirty="0">
              <a:solidFill>
                <a:schemeClr val="accent1"/>
              </a:solidFill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xmlns="" id="{14B1C195-F0A1-4DF2-83F7-CCD1E042F513}"/>
              </a:ext>
            </a:extLst>
          </p:cNvPr>
          <p:cNvCxnSpPr/>
          <p:nvPr/>
        </p:nvCxnSpPr>
        <p:spPr>
          <a:xfrm>
            <a:off x="1281504" y="3106455"/>
            <a:ext cx="1828800" cy="0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F90C574D-332E-41EE-87C5-81241A5307BF}"/>
              </a:ext>
            </a:extLst>
          </p:cNvPr>
          <p:cNvSpPr/>
          <p:nvPr/>
        </p:nvSpPr>
        <p:spPr>
          <a:xfrm>
            <a:off x="3538967" y="2099657"/>
            <a:ext cx="2041743" cy="204174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Function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7A7A9DDF-ABC4-486B-BABF-3D7BAD0689BF}"/>
              </a:ext>
            </a:extLst>
          </p:cNvPr>
          <p:cNvSpPr txBox="1"/>
          <p:nvPr/>
        </p:nvSpPr>
        <p:spPr>
          <a:xfrm>
            <a:off x="155214" y="2921789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xmlns="" id="{50F5C5F6-6775-4B27-8329-824CF1E7A3A3}"/>
              </a:ext>
            </a:extLst>
          </p:cNvPr>
          <p:cNvCxnSpPr/>
          <p:nvPr/>
        </p:nvCxnSpPr>
        <p:spPr>
          <a:xfrm>
            <a:off x="6009373" y="3096017"/>
            <a:ext cx="1828800" cy="0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F26CDC2A-2032-43BC-B8F4-FE3782DA2BFB}"/>
              </a:ext>
            </a:extLst>
          </p:cNvPr>
          <p:cNvSpPr txBox="1"/>
          <p:nvPr/>
        </p:nvSpPr>
        <p:spPr>
          <a:xfrm>
            <a:off x="8266837" y="2911351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37624848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8/26/2019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 uses functions, libraries &amp; objects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Kwartler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1057600D-422B-4BD6-98C5-ECD6CB4C0601}"/>
              </a:ext>
            </a:extLst>
          </p:cNvPr>
          <p:cNvSpPr/>
          <p:nvPr/>
        </p:nvSpPr>
        <p:spPr>
          <a:xfrm>
            <a:off x="240631" y="5345069"/>
            <a:ext cx="8686800" cy="6143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“ </a:t>
            </a:r>
            <a:r>
              <a:rPr lang="en-US" sz="2400" dirty="0">
                <a:latin typeface="Consolas" panose="020B0609020204030204" pitchFamily="49" charset="0"/>
              </a:rPr>
              <a:t>&lt;- ” is the assignment operator</a:t>
            </a:r>
            <a:endParaRPr lang="en-US" sz="2400" b="1" u="sng" dirty="0">
              <a:solidFill>
                <a:schemeClr val="accent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051120AF-BC7C-483D-AC5F-D193F15235D7}"/>
              </a:ext>
            </a:extLst>
          </p:cNvPr>
          <p:cNvSpPr txBox="1"/>
          <p:nvPr/>
        </p:nvSpPr>
        <p:spPr>
          <a:xfrm>
            <a:off x="928065" y="2831348"/>
            <a:ext cx="4237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halfBanana</a:t>
            </a:r>
            <a:r>
              <a:rPr lang="en-US" dirty="0">
                <a:latin typeface="Consolas" panose="020B0609020204030204" pitchFamily="49" charset="0"/>
              </a:rPr>
              <a:t> &lt;- </a:t>
            </a:r>
            <a:r>
              <a:rPr lang="en-US" dirty="0" err="1">
                <a:latin typeface="Consolas" panose="020B0609020204030204" pitchFamily="49" charset="0"/>
              </a:rPr>
              <a:t>cutinhalf</a:t>
            </a:r>
            <a:r>
              <a:rPr lang="en-US" dirty="0">
                <a:latin typeface="Consolas" panose="020B0609020204030204" pitchFamily="49" charset="0"/>
              </a:rPr>
              <a:t>(banana )</a:t>
            </a:r>
            <a:endParaRPr lang="en-US" dirty="0"/>
          </a:p>
        </p:txBody>
      </p:sp>
      <p:pic>
        <p:nvPicPr>
          <p:cNvPr id="8" name="Picture 2" descr="http://www.brainkandie.com/images/banana.png">
            <a:extLst>
              <a:ext uri="{FF2B5EF4-FFF2-40B4-BE49-F238E27FC236}">
                <a16:creationId xmlns:a16="http://schemas.microsoft.com/office/drawing/2014/main" xmlns="" id="{F131010D-A51D-449B-A4EC-6FA4FAAA07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038486" y="1821307"/>
            <a:ext cx="3338782" cy="2003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http://cdn.xl.thumbs.canstockphoto.com/canstock14746167.jpg">
            <a:extLst>
              <a:ext uri="{FF2B5EF4-FFF2-40B4-BE49-F238E27FC236}">
                <a16:creationId xmlns:a16="http://schemas.microsoft.com/office/drawing/2014/main" xmlns="" id="{BADE13CE-D19F-477C-B30C-CA95D42771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470" b="38097"/>
          <a:stretch/>
        </p:blipFill>
        <p:spPr bwMode="auto">
          <a:xfrm rot="5400000">
            <a:off x="6387740" y="2929490"/>
            <a:ext cx="2819554" cy="717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C0750E9D-BE5C-45ED-A40C-CDF1D2C48FFA}"/>
              </a:ext>
            </a:extLst>
          </p:cNvPr>
          <p:cNvSpPr/>
          <p:nvPr/>
        </p:nvSpPr>
        <p:spPr>
          <a:xfrm>
            <a:off x="2683594" y="3345657"/>
            <a:ext cx="1290182" cy="34019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Function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DBFF11B1-B091-4AE7-91D0-6E51D2A84A8F}"/>
              </a:ext>
            </a:extLst>
          </p:cNvPr>
          <p:cNvSpPr txBox="1"/>
          <p:nvPr/>
        </p:nvSpPr>
        <p:spPr>
          <a:xfrm>
            <a:off x="4152564" y="3331089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D86E95B4-4528-4F4A-9DED-2D3431AAAD60}"/>
              </a:ext>
            </a:extLst>
          </p:cNvPr>
          <p:cNvSpPr txBox="1"/>
          <p:nvPr/>
        </p:nvSpPr>
        <p:spPr>
          <a:xfrm>
            <a:off x="1170086" y="333108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xmlns="" id="{E222A061-6C3F-4577-8CFA-72B564A8F28B}"/>
              </a:ext>
            </a:extLst>
          </p:cNvPr>
          <p:cNvCxnSpPr/>
          <p:nvPr/>
        </p:nvCxnSpPr>
        <p:spPr>
          <a:xfrm>
            <a:off x="2495704" y="3241435"/>
            <a:ext cx="0" cy="548640"/>
          </a:xfrm>
          <a:prstGeom prst="line">
            <a:avLst/>
          </a:prstGeom>
          <a:ln w="12700"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A44ACFCD-D15B-409F-862E-5418190449DB}"/>
              </a:ext>
            </a:extLst>
          </p:cNvPr>
          <p:cNvSpPr/>
          <p:nvPr/>
        </p:nvSpPr>
        <p:spPr>
          <a:xfrm>
            <a:off x="3880753" y="3331089"/>
            <a:ext cx="311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(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D5A4D964-AB5B-4B9A-B814-F29D6F3773F7}"/>
              </a:ext>
            </a:extLst>
          </p:cNvPr>
          <p:cNvSpPr/>
          <p:nvPr/>
        </p:nvSpPr>
        <p:spPr>
          <a:xfrm>
            <a:off x="4853818" y="3331089"/>
            <a:ext cx="311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67272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8/26/2019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 uses functions, libraries &amp; objects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Kwartler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1057600D-422B-4BD6-98C5-ECD6CB4C0601}"/>
              </a:ext>
            </a:extLst>
          </p:cNvPr>
          <p:cNvSpPr/>
          <p:nvPr/>
        </p:nvSpPr>
        <p:spPr>
          <a:xfrm>
            <a:off x="240631" y="5345069"/>
            <a:ext cx="8686800" cy="6143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Results of an object can be used in the next function.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051120AF-BC7C-483D-AC5F-D193F15235D7}"/>
              </a:ext>
            </a:extLst>
          </p:cNvPr>
          <p:cNvSpPr txBox="1"/>
          <p:nvPr/>
        </p:nvSpPr>
        <p:spPr>
          <a:xfrm>
            <a:off x="240630" y="2545370"/>
            <a:ext cx="4237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halfBanana</a:t>
            </a:r>
            <a:r>
              <a:rPr lang="en-US" dirty="0">
                <a:latin typeface="Consolas" panose="020B0609020204030204" pitchFamily="49" charset="0"/>
              </a:rPr>
              <a:t> &lt;- </a:t>
            </a:r>
            <a:r>
              <a:rPr lang="en-US" dirty="0" err="1">
                <a:latin typeface="Consolas" panose="020B0609020204030204" pitchFamily="49" charset="0"/>
              </a:rPr>
              <a:t>cutinhalf</a:t>
            </a:r>
            <a:r>
              <a:rPr lang="en-US" dirty="0">
                <a:latin typeface="Consolas" panose="020B0609020204030204" pitchFamily="49" charset="0"/>
              </a:rPr>
              <a:t>(banana )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C0750E9D-BE5C-45ED-A40C-CDF1D2C48FFA}"/>
              </a:ext>
            </a:extLst>
          </p:cNvPr>
          <p:cNvSpPr/>
          <p:nvPr/>
        </p:nvSpPr>
        <p:spPr>
          <a:xfrm>
            <a:off x="2494405" y="4173670"/>
            <a:ext cx="1290182" cy="34019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Function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DBFF11B1-B091-4AE7-91D0-6E51D2A84A8F}"/>
              </a:ext>
            </a:extLst>
          </p:cNvPr>
          <p:cNvSpPr txBox="1"/>
          <p:nvPr/>
        </p:nvSpPr>
        <p:spPr>
          <a:xfrm>
            <a:off x="3963375" y="4159102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D86E95B4-4528-4F4A-9DED-2D3431AAAD60}"/>
              </a:ext>
            </a:extLst>
          </p:cNvPr>
          <p:cNvSpPr txBox="1"/>
          <p:nvPr/>
        </p:nvSpPr>
        <p:spPr>
          <a:xfrm>
            <a:off x="980897" y="415910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xmlns="" id="{E222A061-6C3F-4577-8CFA-72B564A8F28B}"/>
              </a:ext>
            </a:extLst>
          </p:cNvPr>
          <p:cNvCxnSpPr/>
          <p:nvPr/>
        </p:nvCxnSpPr>
        <p:spPr>
          <a:xfrm>
            <a:off x="2306515" y="4069448"/>
            <a:ext cx="0" cy="548640"/>
          </a:xfrm>
          <a:prstGeom prst="line">
            <a:avLst/>
          </a:prstGeom>
          <a:ln w="12700"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A44ACFCD-D15B-409F-862E-5418190449DB}"/>
              </a:ext>
            </a:extLst>
          </p:cNvPr>
          <p:cNvSpPr/>
          <p:nvPr/>
        </p:nvSpPr>
        <p:spPr>
          <a:xfrm>
            <a:off x="3691564" y="4159102"/>
            <a:ext cx="311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(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D5A4D964-AB5B-4B9A-B814-F29D6F3773F7}"/>
              </a:ext>
            </a:extLst>
          </p:cNvPr>
          <p:cNvSpPr/>
          <p:nvPr/>
        </p:nvSpPr>
        <p:spPr>
          <a:xfrm>
            <a:off x="5044375" y="4118459"/>
            <a:ext cx="4379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 )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318414A2-E293-4507-8771-437EFDF9F349}"/>
              </a:ext>
            </a:extLst>
          </p:cNvPr>
          <p:cNvSpPr txBox="1"/>
          <p:nvPr/>
        </p:nvSpPr>
        <p:spPr>
          <a:xfrm>
            <a:off x="767693" y="3700116"/>
            <a:ext cx="47436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halfBanana</a:t>
            </a:r>
            <a:r>
              <a:rPr lang="en-US" dirty="0">
                <a:latin typeface="Consolas" panose="020B0609020204030204" pitchFamily="49" charset="0"/>
              </a:rPr>
              <a:t> &lt;- peel     ( </a:t>
            </a:r>
            <a:r>
              <a:rPr lang="en-US" dirty="0" err="1">
                <a:latin typeface="Consolas" panose="020B0609020204030204" pitchFamily="49" charset="0"/>
              </a:rPr>
              <a:t>halfBanana</a:t>
            </a:r>
            <a:r>
              <a:rPr lang="en-US" dirty="0">
                <a:latin typeface="Consolas" panose="020B0609020204030204" pitchFamily="49" charset="0"/>
              </a:rPr>
              <a:t>)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2B6D1A91-602C-4723-91DA-11002DADC131}"/>
              </a:ext>
            </a:extLst>
          </p:cNvPr>
          <p:cNvSpPr txBox="1"/>
          <p:nvPr/>
        </p:nvSpPr>
        <p:spPr>
          <a:xfrm>
            <a:off x="240630" y="1223630"/>
            <a:ext cx="3350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setwd</a:t>
            </a:r>
            <a:r>
              <a:rPr lang="en-US" dirty="0">
                <a:latin typeface="Consolas" panose="020B0609020204030204" pitchFamily="49" charset="0"/>
              </a:rPr>
              <a:t>(“ted/fruit/basket”)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AB59E285-700D-4A32-94E4-92B3B7FE84BB}"/>
              </a:ext>
            </a:extLst>
          </p:cNvPr>
          <p:cNvSpPr txBox="1"/>
          <p:nvPr/>
        </p:nvSpPr>
        <p:spPr>
          <a:xfrm>
            <a:off x="240630" y="1528773"/>
            <a:ext cx="19575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library(knife)</a:t>
            </a:r>
          </a:p>
          <a:p>
            <a:r>
              <a:rPr lang="en-US" dirty="0">
                <a:latin typeface="Consolas" panose="020B0609020204030204" pitchFamily="49" charset="0"/>
              </a:rPr>
              <a:t>library(peel)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08DC38A5-5520-4620-AFF8-371F7AB82BCD}"/>
              </a:ext>
            </a:extLst>
          </p:cNvPr>
          <p:cNvSpPr txBox="1"/>
          <p:nvPr/>
        </p:nvSpPr>
        <p:spPr>
          <a:xfrm>
            <a:off x="240630" y="2085295"/>
            <a:ext cx="4490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banana &lt;- </a:t>
            </a:r>
            <a:r>
              <a:rPr lang="en-US" dirty="0" err="1">
                <a:latin typeface="Consolas" panose="020B0609020204030204" pitchFamily="49" charset="0"/>
              </a:rPr>
              <a:t>read.fruit</a:t>
            </a:r>
            <a:r>
              <a:rPr lang="en-US" dirty="0">
                <a:latin typeface="Consolas" panose="020B0609020204030204" pitchFamily="49" charset="0"/>
              </a:rPr>
              <a:t>(“Banana.csv”)</a:t>
            </a:r>
            <a:endParaRPr lang="en-US" dirty="0"/>
          </a:p>
        </p:txBody>
      </p:sp>
      <p:pic>
        <p:nvPicPr>
          <p:cNvPr id="18" name="Picture 2" descr="Image result for half banana">
            <a:extLst>
              <a:ext uri="{FF2B5EF4-FFF2-40B4-BE49-F238E27FC236}">
                <a16:creationId xmlns:a16="http://schemas.microsoft.com/office/drawing/2014/main" xmlns="" id="{DEAEA782-61E0-43B4-BDA6-A3944FAD2A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65" b="28476"/>
          <a:stretch/>
        </p:blipFill>
        <p:spPr bwMode="auto">
          <a:xfrm rot="1615433" flipV="1">
            <a:off x="5136265" y="2079687"/>
            <a:ext cx="3022887" cy="1404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Image result for hand white background">
            <a:extLst>
              <a:ext uri="{FF2B5EF4-FFF2-40B4-BE49-F238E27FC236}">
                <a16:creationId xmlns:a16="http://schemas.microsoft.com/office/drawing/2014/main" xmlns="" id="{C6351A39-5E58-42B0-9337-2C31583601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5517" y="2185147"/>
            <a:ext cx="2148623" cy="1852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xmlns="" id="{AAF93F3B-41BA-45B8-A62C-663812BF0B8D}"/>
              </a:ext>
            </a:extLst>
          </p:cNvPr>
          <p:cNvCxnSpPr>
            <a:cxnSpLocks/>
            <a:stCxn id="21" idx="4"/>
            <a:endCxn id="22" idx="0"/>
          </p:cNvCxnSpPr>
          <p:nvPr/>
        </p:nvCxnSpPr>
        <p:spPr>
          <a:xfrm>
            <a:off x="908137" y="2968669"/>
            <a:ext cx="3591769" cy="702115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xmlns="" id="{5F92392B-93E6-4019-9EE6-4791E3E0CD25}"/>
              </a:ext>
            </a:extLst>
          </p:cNvPr>
          <p:cNvSpPr/>
          <p:nvPr/>
        </p:nvSpPr>
        <p:spPr>
          <a:xfrm>
            <a:off x="112734" y="2517257"/>
            <a:ext cx="1590806" cy="45141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 dirty="0">
              <a:solidFill>
                <a:schemeClr val="tx2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xmlns="" id="{49A29B2D-E4AF-4336-9EDF-24F29AA47942}"/>
              </a:ext>
            </a:extLst>
          </p:cNvPr>
          <p:cNvSpPr/>
          <p:nvPr/>
        </p:nvSpPr>
        <p:spPr>
          <a:xfrm>
            <a:off x="3691564" y="3670784"/>
            <a:ext cx="1616684" cy="45141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11790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8/26/2019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 uses functions, libraries &amp; objects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Kwartler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1057600D-422B-4BD6-98C5-ECD6CB4C0601}"/>
              </a:ext>
            </a:extLst>
          </p:cNvPr>
          <p:cNvSpPr/>
          <p:nvPr/>
        </p:nvSpPr>
        <p:spPr>
          <a:xfrm>
            <a:off x="240631" y="5345069"/>
            <a:ext cx="8686800" cy="6143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You don’t always have to declare an output object &amp; you can also save items to disk.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051120AF-BC7C-483D-AC5F-D193F15235D7}"/>
              </a:ext>
            </a:extLst>
          </p:cNvPr>
          <p:cNvSpPr txBox="1"/>
          <p:nvPr/>
        </p:nvSpPr>
        <p:spPr>
          <a:xfrm>
            <a:off x="240630" y="2415074"/>
            <a:ext cx="4237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halfBanana</a:t>
            </a:r>
            <a:r>
              <a:rPr lang="en-US" dirty="0">
                <a:latin typeface="Consolas" panose="020B0609020204030204" pitchFamily="49" charset="0"/>
              </a:rPr>
              <a:t> &lt;- </a:t>
            </a:r>
            <a:r>
              <a:rPr lang="en-US" dirty="0" err="1">
                <a:latin typeface="Consolas" panose="020B0609020204030204" pitchFamily="49" charset="0"/>
              </a:rPr>
              <a:t>cutinhalf</a:t>
            </a:r>
            <a:r>
              <a:rPr lang="en-US" dirty="0">
                <a:latin typeface="Consolas" panose="020B0609020204030204" pitchFamily="49" charset="0"/>
              </a:rPr>
              <a:t>(banana)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C0750E9D-BE5C-45ED-A40C-CDF1D2C48FFA}"/>
              </a:ext>
            </a:extLst>
          </p:cNvPr>
          <p:cNvSpPr/>
          <p:nvPr/>
        </p:nvSpPr>
        <p:spPr>
          <a:xfrm>
            <a:off x="823262" y="4157904"/>
            <a:ext cx="1290182" cy="34019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Function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DBFF11B1-B091-4AE7-91D0-6E51D2A84A8F}"/>
              </a:ext>
            </a:extLst>
          </p:cNvPr>
          <p:cNvSpPr txBox="1"/>
          <p:nvPr/>
        </p:nvSpPr>
        <p:spPr>
          <a:xfrm>
            <a:off x="2217433" y="4143336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A44ACFCD-D15B-409F-862E-5418190449DB}"/>
              </a:ext>
            </a:extLst>
          </p:cNvPr>
          <p:cNvSpPr/>
          <p:nvPr/>
        </p:nvSpPr>
        <p:spPr>
          <a:xfrm>
            <a:off x="2020421" y="4143336"/>
            <a:ext cx="311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(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D5A4D964-AB5B-4B9A-B814-F29D6F3773F7}"/>
              </a:ext>
            </a:extLst>
          </p:cNvPr>
          <p:cNvSpPr/>
          <p:nvPr/>
        </p:nvSpPr>
        <p:spPr>
          <a:xfrm>
            <a:off x="2800768" y="4128769"/>
            <a:ext cx="311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)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318414A2-E293-4507-8771-437EFDF9F349}"/>
              </a:ext>
            </a:extLst>
          </p:cNvPr>
          <p:cNvSpPr txBox="1"/>
          <p:nvPr/>
        </p:nvSpPr>
        <p:spPr>
          <a:xfrm>
            <a:off x="240630" y="2719888"/>
            <a:ext cx="4110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halfBanana</a:t>
            </a:r>
            <a:r>
              <a:rPr lang="en-US" dirty="0">
                <a:latin typeface="Consolas" panose="020B0609020204030204" pitchFamily="49" charset="0"/>
              </a:rPr>
              <a:t> &lt;- peel(</a:t>
            </a:r>
            <a:r>
              <a:rPr lang="en-US" dirty="0" err="1">
                <a:latin typeface="Consolas" panose="020B0609020204030204" pitchFamily="49" charset="0"/>
              </a:rPr>
              <a:t>halfBanana</a:t>
            </a:r>
            <a:r>
              <a:rPr lang="en-US" dirty="0">
                <a:latin typeface="Consolas" panose="020B0609020204030204" pitchFamily="49" charset="0"/>
              </a:rPr>
              <a:t>)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2B6D1A91-602C-4723-91DA-11002DADC131}"/>
              </a:ext>
            </a:extLst>
          </p:cNvPr>
          <p:cNvSpPr txBox="1"/>
          <p:nvPr/>
        </p:nvSpPr>
        <p:spPr>
          <a:xfrm>
            <a:off x="240630" y="1223630"/>
            <a:ext cx="3350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setwd</a:t>
            </a:r>
            <a:r>
              <a:rPr lang="en-US" dirty="0">
                <a:latin typeface="Consolas" panose="020B0609020204030204" pitchFamily="49" charset="0"/>
              </a:rPr>
              <a:t>(“ted/fruit/basket”)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AB59E285-700D-4A32-94E4-92B3B7FE84BB}"/>
              </a:ext>
            </a:extLst>
          </p:cNvPr>
          <p:cNvSpPr txBox="1"/>
          <p:nvPr/>
        </p:nvSpPr>
        <p:spPr>
          <a:xfrm>
            <a:off x="240630" y="1528445"/>
            <a:ext cx="19575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library(knife)</a:t>
            </a:r>
          </a:p>
          <a:p>
            <a:r>
              <a:rPr lang="en-US" dirty="0">
                <a:latin typeface="Consolas" panose="020B0609020204030204" pitchFamily="49" charset="0"/>
              </a:rPr>
              <a:t>library(peel)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08DC38A5-5520-4620-AFF8-371F7AB82BCD}"/>
              </a:ext>
            </a:extLst>
          </p:cNvPr>
          <p:cNvSpPr txBox="1"/>
          <p:nvPr/>
        </p:nvSpPr>
        <p:spPr>
          <a:xfrm>
            <a:off x="240630" y="2110259"/>
            <a:ext cx="4996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banana     &lt;- </a:t>
            </a:r>
            <a:r>
              <a:rPr lang="en-US" dirty="0" err="1">
                <a:latin typeface="Consolas" panose="020B0609020204030204" pitchFamily="49" charset="0"/>
              </a:rPr>
              <a:t>read.fruit</a:t>
            </a:r>
            <a:r>
              <a:rPr lang="en-US" dirty="0">
                <a:latin typeface="Consolas" panose="020B0609020204030204" pitchFamily="49" charset="0"/>
              </a:rPr>
              <a:t>(“Banana.csv”)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xmlns="" id="{8D17F439-6E11-4B4C-9536-FE7E4BE05003}"/>
              </a:ext>
            </a:extLst>
          </p:cNvPr>
          <p:cNvGrpSpPr/>
          <p:nvPr/>
        </p:nvGrpSpPr>
        <p:grpSpPr>
          <a:xfrm>
            <a:off x="5102567" y="1935754"/>
            <a:ext cx="3840480" cy="2250358"/>
            <a:chOff x="4884420" y="2092654"/>
            <a:chExt cx="3840480" cy="2250358"/>
          </a:xfrm>
        </p:grpSpPr>
        <p:pic>
          <p:nvPicPr>
            <p:cNvPr id="17" name="Picture 4" descr="http://sape.inf.usi.ch/sites/default/files/ggplot2-geom_blank-example.png">
              <a:extLst>
                <a:ext uri="{FF2B5EF4-FFF2-40B4-BE49-F238E27FC236}">
                  <a16:creationId xmlns:a16="http://schemas.microsoft.com/office/drawing/2014/main" xmlns="" id="{F3EBEA82-AEC2-4503-901A-DBDAF7BAC94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106"/>
            <a:stretch/>
          </p:blipFill>
          <p:spPr bwMode="auto">
            <a:xfrm>
              <a:off x="4884420" y="2092654"/>
              <a:ext cx="3840480" cy="22503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2" descr="Image result for half banana">
              <a:extLst>
                <a:ext uri="{FF2B5EF4-FFF2-40B4-BE49-F238E27FC236}">
                  <a16:creationId xmlns:a16="http://schemas.microsoft.com/office/drawing/2014/main" xmlns="" id="{813A08A4-7A0F-45BF-A1CD-14DD858FD3D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065" b="28476"/>
            <a:stretch/>
          </p:blipFill>
          <p:spPr bwMode="auto">
            <a:xfrm rot="1615433" flipV="1">
              <a:off x="5469884" y="2498909"/>
              <a:ext cx="2787633" cy="1217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B9B0164B-0149-4DD5-8E06-DAA3041D8C9F}"/>
              </a:ext>
            </a:extLst>
          </p:cNvPr>
          <p:cNvSpPr txBox="1"/>
          <p:nvPr/>
        </p:nvSpPr>
        <p:spPr>
          <a:xfrm>
            <a:off x="884383" y="3743430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plot(</a:t>
            </a:r>
            <a:r>
              <a:rPr lang="en-US" dirty="0" err="1">
                <a:latin typeface="Consolas" panose="020B0609020204030204" pitchFamily="49" charset="0"/>
              </a:rPr>
              <a:t>halfBanana</a:t>
            </a:r>
            <a:r>
              <a:rPr lang="en-US" dirty="0">
                <a:latin typeface="Consolas" panose="020B0609020204030204" pitchFamily="49" charset="0"/>
              </a:rPr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53428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8/26/2019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Workflow review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Kwartler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7D22C5B7-2DB5-4EA8-859A-5A5743A396CA}"/>
              </a:ext>
            </a:extLst>
          </p:cNvPr>
          <p:cNvSpPr txBox="1"/>
          <p:nvPr/>
        </p:nvSpPr>
        <p:spPr>
          <a:xfrm>
            <a:off x="3692285" y="5005776"/>
            <a:ext cx="4112023" cy="33855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object&lt;-function(applied to object)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D5BC3515-0129-435C-9B18-BB4DC06E048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4074" y="1103590"/>
            <a:ext cx="1201613" cy="93151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CE99666D-0A26-45F7-822B-A575960EC698}"/>
              </a:ext>
            </a:extLst>
          </p:cNvPr>
          <p:cNvGrpSpPr/>
          <p:nvPr/>
        </p:nvGrpSpPr>
        <p:grpSpPr>
          <a:xfrm>
            <a:off x="1273971" y="2274676"/>
            <a:ext cx="1321555" cy="1006531"/>
            <a:chOff x="919527" y="2384361"/>
            <a:chExt cx="1459728" cy="1071794"/>
          </a:xfrm>
        </p:grpSpPr>
        <p:pic>
          <p:nvPicPr>
            <p:cNvPr id="12" name="Picture 2" descr="Image result for hand white background">
              <a:extLst>
                <a:ext uri="{FF2B5EF4-FFF2-40B4-BE49-F238E27FC236}">
                  <a16:creationId xmlns:a16="http://schemas.microsoft.com/office/drawing/2014/main" xmlns="" id="{DB259A06-A46D-4D41-AB85-BEFA1B65E3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9527" y="2449871"/>
              <a:ext cx="1091000" cy="940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http://cdn.xl.thumbs.canstockphoto.com/canstock14746167.jpg">
              <a:extLst>
                <a:ext uri="{FF2B5EF4-FFF2-40B4-BE49-F238E27FC236}">
                  <a16:creationId xmlns:a16="http://schemas.microsoft.com/office/drawing/2014/main" xmlns="" id="{86987945-E340-45C2-9E67-760C16CB636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470" b="38097"/>
            <a:stretch/>
          </p:blipFill>
          <p:spPr bwMode="auto">
            <a:xfrm rot="5400000">
              <a:off x="1706921" y="2783821"/>
              <a:ext cx="1071794" cy="2728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4" name="Picture 6" descr="Image result for banana transparent background">
            <a:extLst>
              <a:ext uri="{FF2B5EF4-FFF2-40B4-BE49-F238E27FC236}">
                <a16:creationId xmlns:a16="http://schemas.microsoft.com/office/drawing/2014/main" xmlns="" id="{4C70DCF7-8AC6-41FE-A567-DCC741701A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4864" y="3238565"/>
            <a:ext cx="955958" cy="955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xmlns="" id="{D17EEA90-78B0-4080-9D60-480EF7F02082}"/>
              </a:ext>
            </a:extLst>
          </p:cNvPr>
          <p:cNvGrpSpPr/>
          <p:nvPr/>
        </p:nvGrpSpPr>
        <p:grpSpPr>
          <a:xfrm>
            <a:off x="1379306" y="4907138"/>
            <a:ext cx="1130829" cy="605894"/>
            <a:chOff x="5001597" y="2799644"/>
            <a:chExt cx="2498122" cy="1373047"/>
          </a:xfrm>
        </p:grpSpPr>
        <p:pic>
          <p:nvPicPr>
            <p:cNvPr id="16" name="Picture 2" descr="Image result for half banana">
              <a:extLst>
                <a:ext uri="{FF2B5EF4-FFF2-40B4-BE49-F238E27FC236}">
                  <a16:creationId xmlns:a16="http://schemas.microsoft.com/office/drawing/2014/main" xmlns="" id="{9FA2FE0D-E6C3-40BB-BD19-25623F72AD1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065" b="28476"/>
            <a:stretch/>
          </p:blipFill>
          <p:spPr bwMode="auto">
            <a:xfrm rot="1615433" flipV="1">
              <a:off x="5001597" y="2799644"/>
              <a:ext cx="2381250" cy="11063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2" descr="Image result for hand white background">
              <a:extLst>
                <a:ext uri="{FF2B5EF4-FFF2-40B4-BE49-F238E27FC236}">
                  <a16:creationId xmlns:a16="http://schemas.microsoft.com/office/drawing/2014/main" xmlns="" id="{77671E1D-32D3-47BB-BF76-3BAE074C37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27046" y="2816567"/>
              <a:ext cx="1572673" cy="13561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xmlns="" id="{4B751ABA-CE4D-4CCD-905A-BF5DE70EEC4E}"/>
              </a:ext>
            </a:extLst>
          </p:cNvPr>
          <p:cNvGrpSpPr/>
          <p:nvPr/>
        </p:nvGrpSpPr>
        <p:grpSpPr>
          <a:xfrm>
            <a:off x="1475066" y="4203444"/>
            <a:ext cx="957435" cy="741843"/>
            <a:chOff x="4262775" y="5030993"/>
            <a:chExt cx="1057538" cy="789944"/>
          </a:xfrm>
        </p:grpSpPr>
        <p:pic>
          <p:nvPicPr>
            <p:cNvPr id="19" name="Picture 2" descr="http://www.brainkandie.com/images/banana.png">
              <a:extLst>
                <a:ext uri="{FF2B5EF4-FFF2-40B4-BE49-F238E27FC236}">
                  <a16:creationId xmlns:a16="http://schemas.microsoft.com/office/drawing/2014/main" xmlns="" id="{2477DECE-209B-4BF9-A37D-D85CB9CCCBF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262775" y="5030993"/>
              <a:ext cx="1057538" cy="6345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4" descr="http://cdn.xl.thumbs.canstockphoto.com/canstock14746167.jpg">
              <a:extLst>
                <a:ext uri="{FF2B5EF4-FFF2-40B4-BE49-F238E27FC236}">
                  <a16:creationId xmlns:a16="http://schemas.microsoft.com/office/drawing/2014/main" xmlns="" id="{6EC81316-03FA-48F1-BF02-1436C0E8460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470" b="38097"/>
            <a:stretch/>
          </p:blipFill>
          <p:spPr bwMode="auto">
            <a:xfrm rot="5400000">
              <a:off x="4757761" y="5371276"/>
              <a:ext cx="716823" cy="182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xmlns="" id="{3C233138-9FB0-47EE-AFFB-2530CD03B4B5}"/>
              </a:ext>
            </a:extLst>
          </p:cNvPr>
          <p:cNvCxnSpPr/>
          <p:nvPr/>
        </p:nvCxnSpPr>
        <p:spPr>
          <a:xfrm>
            <a:off x="217532" y="5660777"/>
            <a:ext cx="8558213" cy="0"/>
          </a:xfrm>
          <a:prstGeom prst="line">
            <a:avLst/>
          </a:prstGeom>
          <a:ln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xmlns="" id="{C8A5C6AD-C32D-4CA9-BE76-17DC8276ECCB}"/>
              </a:ext>
            </a:extLst>
          </p:cNvPr>
          <p:cNvCxnSpPr/>
          <p:nvPr/>
        </p:nvCxnSpPr>
        <p:spPr>
          <a:xfrm>
            <a:off x="217532" y="4130419"/>
            <a:ext cx="8558213" cy="0"/>
          </a:xfrm>
          <a:prstGeom prst="line">
            <a:avLst/>
          </a:prstGeom>
          <a:ln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xmlns="" id="{7254C2B2-0684-464E-A709-FD3F70ED7EAE}"/>
              </a:ext>
            </a:extLst>
          </p:cNvPr>
          <p:cNvCxnSpPr/>
          <p:nvPr/>
        </p:nvCxnSpPr>
        <p:spPr>
          <a:xfrm>
            <a:off x="217532" y="3258077"/>
            <a:ext cx="8558213" cy="0"/>
          </a:xfrm>
          <a:prstGeom prst="line">
            <a:avLst/>
          </a:prstGeom>
          <a:ln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xmlns="" id="{AC045E73-B651-4844-B314-D7565CFD6330}"/>
              </a:ext>
            </a:extLst>
          </p:cNvPr>
          <p:cNvCxnSpPr/>
          <p:nvPr/>
        </p:nvCxnSpPr>
        <p:spPr>
          <a:xfrm>
            <a:off x="217532" y="2188497"/>
            <a:ext cx="8558213" cy="0"/>
          </a:xfrm>
          <a:prstGeom prst="line">
            <a:avLst/>
          </a:prstGeom>
          <a:ln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22C95643-2EA8-4C88-B12B-FA099C6118CC}"/>
              </a:ext>
            </a:extLst>
          </p:cNvPr>
          <p:cNvSpPr txBox="1"/>
          <p:nvPr/>
        </p:nvSpPr>
        <p:spPr>
          <a:xfrm>
            <a:off x="225493" y="1354478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F9831379-6A77-4E07-A24F-B6EADF40E5AC}"/>
              </a:ext>
            </a:extLst>
          </p:cNvPr>
          <p:cNvSpPr txBox="1"/>
          <p:nvPr/>
        </p:nvSpPr>
        <p:spPr>
          <a:xfrm>
            <a:off x="225493" y="2371453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D96D1A98-9339-4747-9C61-000CB534B3B5}"/>
              </a:ext>
            </a:extLst>
          </p:cNvPr>
          <p:cNvSpPr txBox="1"/>
          <p:nvPr/>
        </p:nvSpPr>
        <p:spPr>
          <a:xfrm>
            <a:off x="225493" y="4286443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4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2DCC920A-AE7C-4984-B351-456A0E44F02D}"/>
              </a:ext>
            </a:extLst>
          </p:cNvPr>
          <p:cNvSpPr txBox="1"/>
          <p:nvPr/>
        </p:nvSpPr>
        <p:spPr>
          <a:xfrm>
            <a:off x="225493" y="3374381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3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3C5055C6-8B82-45FA-9430-EF481856A1FB}"/>
              </a:ext>
            </a:extLst>
          </p:cNvPr>
          <p:cNvSpPr txBox="1"/>
          <p:nvPr/>
        </p:nvSpPr>
        <p:spPr>
          <a:xfrm>
            <a:off x="257025" y="5776140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5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C3DB50E6-9E18-46E3-84FD-FFCF596B08E9}"/>
              </a:ext>
            </a:extLst>
          </p:cNvPr>
          <p:cNvSpPr txBox="1"/>
          <p:nvPr/>
        </p:nvSpPr>
        <p:spPr>
          <a:xfrm>
            <a:off x="3505512" y="1354478"/>
            <a:ext cx="57169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09538" indent="-109538">
              <a:buFont typeface="Arial" panose="020B0604020202020204" pitchFamily="34" charset="0"/>
              <a:buChar char="•"/>
            </a:pPr>
            <a:r>
              <a:rPr lang="en-US" sz="1600" dirty="0"/>
              <a:t> Use </a:t>
            </a:r>
            <a:r>
              <a:rPr lang="en-US" sz="16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setwd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sz="1600" dirty="0">
                <a:solidFill>
                  <a:schemeClr val="accent1"/>
                </a:solidFill>
                <a:cs typeface="Consolas" panose="020B0609020204030204" pitchFamily="49" charset="0"/>
              </a:rPr>
              <a:t> </a:t>
            </a:r>
            <a:r>
              <a:rPr lang="en-US" sz="1600" dirty="0"/>
              <a:t>to point to your files &amp; where to save outputs.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0F4F2075-9AC5-4FC8-88CC-83EDEBA95BDB}"/>
              </a:ext>
            </a:extLst>
          </p:cNvPr>
          <p:cNvSpPr txBox="1"/>
          <p:nvPr/>
        </p:nvSpPr>
        <p:spPr>
          <a:xfrm>
            <a:off x="3537044" y="2311788"/>
            <a:ext cx="56069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9538" indent="-109538">
              <a:buFont typeface="Arial" panose="020B0604020202020204" pitchFamily="34" charset="0"/>
              <a:buChar char="•"/>
            </a:pPr>
            <a:r>
              <a:rPr lang="en-US" sz="1600" dirty="0"/>
              <a:t> Load some customized libraries with 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library()</a:t>
            </a:r>
            <a:r>
              <a:rPr lang="en-US" sz="1600" dirty="0">
                <a:solidFill>
                  <a:schemeClr val="accent1"/>
                </a:solidFill>
                <a:cs typeface="Consolas" panose="020B0609020204030204" pitchFamily="49" charset="0"/>
              </a:rPr>
              <a:t> </a:t>
            </a:r>
            <a:r>
              <a:rPr lang="en-US" sz="1600" dirty="0"/>
              <a:t>for your specific analysis and methodology</a:t>
            </a:r>
            <a:r>
              <a:rPr lang="en-US" sz="1600" dirty="0" smtClean="0"/>
              <a:t>.  </a:t>
            </a:r>
            <a:r>
              <a:rPr lang="en-US" sz="1600" i="1" dirty="0" smtClean="0"/>
              <a:t>Sometimes we will also create customized functions not in a library to aid our analysis.</a:t>
            </a:r>
            <a:endParaRPr lang="en-US" sz="1600" i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444E07D4-0D0A-4ACB-A5E8-ADD36201F40F}"/>
              </a:ext>
            </a:extLst>
          </p:cNvPr>
          <p:cNvSpPr txBox="1"/>
          <p:nvPr/>
        </p:nvSpPr>
        <p:spPr>
          <a:xfrm>
            <a:off x="3505512" y="3393165"/>
            <a:ext cx="56069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9538" indent="-109538">
              <a:buFont typeface="Arial" panose="020B0604020202020204" pitchFamily="34" charset="0"/>
              <a:buChar char="•"/>
            </a:pPr>
            <a:r>
              <a:rPr lang="en-US" sz="1600" dirty="0"/>
              <a:t> Read in the file so the object is “in-memory” with 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read.csv()</a:t>
            </a:r>
            <a:r>
              <a:rPr lang="en-US" sz="1600" dirty="0">
                <a:solidFill>
                  <a:schemeClr val="accent1"/>
                </a:solidFill>
                <a:cs typeface="Consolas" panose="020B0609020204030204" pitchFamily="49" charset="0"/>
              </a:rPr>
              <a:t> </a:t>
            </a:r>
            <a:r>
              <a:rPr lang="en-US" sz="1600" dirty="0"/>
              <a:t>or similar.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352D0D57-B8C7-49B5-A8C0-018A6F3A98E6}"/>
              </a:ext>
            </a:extLst>
          </p:cNvPr>
          <p:cNvSpPr txBox="1"/>
          <p:nvPr/>
        </p:nvSpPr>
        <p:spPr>
          <a:xfrm>
            <a:off x="3505512" y="4163333"/>
            <a:ext cx="56069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9538" indent="-109538">
              <a:buFont typeface="Arial" panose="020B0604020202020204" pitchFamily="34" charset="0"/>
              <a:buChar char="•"/>
            </a:pPr>
            <a:r>
              <a:rPr lang="en-US" sz="1600" dirty="0"/>
              <a:t> Apply a function(s) from a library to adjust or create new objects in memory.   The pseudo code for this is: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560305CB-050E-47C1-8BE0-60EC8BF8D9BC}"/>
              </a:ext>
            </a:extLst>
          </p:cNvPr>
          <p:cNvSpPr txBox="1"/>
          <p:nvPr/>
        </p:nvSpPr>
        <p:spPr>
          <a:xfrm>
            <a:off x="3537044" y="5776140"/>
            <a:ext cx="56069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9538" indent="-109538">
              <a:buFont typeface="Arial" panose="020B0604020202020204" pitchFamily="34" charset="0"/>
              <a:buChar char="•"/>
            </a:pPr>
            <a:r>
              <a:rPr lang="en-US" sz="1600" dirty="0"/>
              <a:t> Consume the results by saving, plotting etc.</a:t>
            </a:r>
          </a:p>
        </p:txBody>
      </p:sp>
    </p:spTree>
    <p:extLst>
      <p:ext uri="{BB962C8B-B14F-4D97-AF65-F5344CB8AC3E}">
        <p14:creationId xmlns:p14="http://schemas.microsoft.com/office/powerpoint/2010/main" val="24388982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 </a:t>
            </a:r>
            <a:r>
              <a:rPr lang="en-US" i="1" dirty="0" smtClean="0"/>
              <a:t>– all times are suggested</a:t>
            </a:r>
            <a:endParaRPr lang="en-US" i="1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63981030"/>
              </p:ext>
            </p:extLst>
          </p:nvPr>
        </p:nvGraphicFramePr>
        <p:xfrm>
          <a:off x="252248" y="1111250"/>
          <a:ext cx="8560675" cy="4539615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34414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93152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6285009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Start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End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Monday</a:t>
                      </a:r>
                      <a:endParaRPr lang="en-US" sz="24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baseline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8:45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baseline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9:15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Coffee</a:t>
                      </a: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baseline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9:15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baseline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10:15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Syllabus, Intro </a:t>
                      </a:r>
                      <a:r>
                        <a:rPr lang="pt-BR" sz="18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 R, R Setup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baseline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10:15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baseline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10:30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Break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10:30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12:00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What 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is TM?</a:t>
                      </a:r>
                      <a:b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String Manipulation</a:t>
                      </a:r>
                      <a:b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Keyword Search &amp; Density </a:t>
                      </a:r>
                    </a:p>
                    <a:p>
                      <a:pPr algn="l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Misspelling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12:00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1:30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Lunch</a:t>
                      </a:r>
                    </a:p>
                  </a:txBody>
                  <a:tcPr marL="9525" marR="9525" marT="9525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1:30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2:00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Bag of Words</a:t>
                      </a:r>
                    </a:p>
                    <a:p>
                      <a:pPr algn="l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tm Class &amp; Functions</a:t>
                      </a:r>
                    </a:p>
                    <a:p>
                      <a:pPr algn="l" fontAlgn="b"/>
                      <a:r>
                        <a:rPr lang="en-US" sz="1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Meta-Document Information</a:t>
                      </a:r>
                      <a:endParaRPr lang="en-US" sz="1800" b="0" i="0" u="none" strike="noStrike" dirty="0" smtClean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2:00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2:30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WFM</a:t>
                      </a:r>
                    </a:p>
                  </a:txBody>
                  <a:tcPr marL="9525" marR="9525" marT="9525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2:30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3:15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Lab: </a:t>
                      </a:r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Clean a corpus</a:t>
                      </a:r>
                      <a:r>
                        <a:rPr lang="en-US" sz="1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of tweets &amp; construct WFM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9E99B-5349-415A-8E56-8E989211A366}" type="datetime1">
              <a:rPr lang="en-US" smtClean="0"/>
              <a:t>8/26/2019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783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solidFill>
            <a:schemeClr val="tx2"/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en-US" sz="3600" dirty="0" smtClean="0">
                <a:solidFill>
                  <a:schemeClr val="bg1"/>
                </a:solidFill>
              </a:rPr>
              <a:t>Local Laptop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629842" y="2303272"/>
            <a:ext cx="3868340" cy="1575045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OS:</a:t>
            </a:r>
          </a:p>
          <a:p>
            <a:pPr marL="0" indent="0">
              <a:buNone/>
            </a:pPr>
            <a:r>
              <a:rPr lang="en-US" dirty="0" smtClean="0"/>
              <a:t>Mac</a:t>
            </a:r>
          </a:p>
          <a:p>
            <a:pPr marL="0" indent="0">
              <a:buNone/>
            </a:pPr>
            <a:r>
              <a:rPr lang="en-US" dirty="0" smtClean="0"/>
              <a:t>Linux/Ubuntu</a:t>
            </a:r>
          </a:p>
          <a:p>
            <a:pPr marL="0" indent="0">
              <a:buNone/>
            </a:pPr>
            <a:r>
              <a:rPr lang="en-US" dirty="0" smtClean="0"/>
              <a:t>Windows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3"/>
          </p:nvPr>
        </p:nvSpPr>
        <p:spPr>
          <a:solidFill>
            <a:schemeClr val="tx2"/>
          </a:solidFill>
          <a:ln>
            <a:noFill/>
          </a:ln>
        </p:spPr>
        <p:txBody>
          <a:bodyPr/>
          <a:lstStyle/>
          <a:p>
            <a:r>
              <a:rPr lang="en-US" sz="3600" dirty="0" smtClean="0">
                <a:solidFill>
                  <a:schemeClr val="bg1"/>
                </a:solidFill>
              </a:rPr>
              <a:t>Cloud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quarter" idx="4"/>
          </p:nvPr>
        </p:nvSpPr>
        <p:spPr>
          <a:xfrm>
            <a:off x="4629150" y="2303273"/>
            <a:ext cx="3887391" cy="834066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OS:</a:t>
            </a:r>
          </a:p>
          <a:p>
            <a:pPr marL="0" indent="0">
              <a:buNone/>
            </a:pPr>
            <a:r>
              <a:rPr lang="en-US" dirty="0" smtClean="0"/>
              <a:t>Linux/Ubuntu is most popular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2154-9035-4012-8189-BAAB61C5A5EE}" type="datetime1">
              <a:rPr lang="en-US" smtClean="0"/>
              <a:t>8/26/2019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Kwartler</a:t>
            </a: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 Options for R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28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629150" y="4477411"/>
            <a:ext cx="391685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Considerations: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RAM is scalable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Requires technical fluency (command line</a:t>
            </a:r>
            <a:r>
              <a:rPr lang="en-US" dirty="0" smtClean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Troubleshooting from prof</a:t>
            </a:r>
            <a:endParaRPr lang="en-US" dirty="0"/>
          </a:p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29842" y="4477411"/>
            <a:ext cx="37048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Considerations: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Limited to RAM on laptop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 troubleshooting </a:t>
            </a:r>
            <a:r>
              <a:rPr lang="en-US" dirty="0" smtClean="0"/>
              <a:t>by prof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23946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8/26/2019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17610" y="365126"/>
            <a:ext cx="8708781" cy="591477"/>
          </a:xfrm>
        </p:spPr>
        <p:txBody>
          <a:bodyPr/>
          <a:lstStyle/>
          <a:p>
            <a:r>
              <a:rPr lang="en-US" sz="3200" dirty="0" smtClean="0"/>
              <a:t>If LOCAL: setup a new project &amp; do a “</a:t>
            </a:r>
            <a:r>
              <a:rPr lang="en-US" sz="3200" dirty="0" err="1" smtClean="0"/>
              <a:t>git</a:t>
            </a:r>
            <a:r>
              <a:rPr lang="en-US" sz="3200" dirty="0" smtClean="0"/>
              <a:t> pull”</a:t>
            </a: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Kwartler CSCI S-96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429089" y="1142999"/>
            <a:ext cx="62858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hlinkClick r:id="rId2"/>
              </a:rPr>
              <a:t>https://github.com/kwartler/GSERM_TextMining</a:t>
            </a:r>
            <a:endParaRPr lang="en-US" sz="2400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881960" y="5651931"/>
            <a:ext cx="778998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0880" y="2096813"/>
            <a:ext cx="3887657" cy="2809382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52248" y="2506717"/>
            <a:ext cx="19747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 smtClean="0"/>
              <a:t>File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New Project…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Version Control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252248" y="1734207"/>
            <a:ext cx="3247697" cy="3941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 R Studio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9316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8/26/2019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Your professor loves memes.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Kwartler</a:t>
            </a:r>
            <a:endParaRPr lang="en-US" dirty="0"/>
          </a:p>
        </p:txBody>
      </p:sp>
      <p:pic>
        <p:nvPicPr>
          <p:cNvPr id="6" name="Picture 2" descr="Image result for meme hard work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649" y="1223901"/>
            <a:ext cx="2181297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Image result for meme hard wor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881" y="1223901"/>
            <a:ext cx="2419049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Image result for meme hard work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2575" y="1223901"/>
            <a:ext cx="18288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Image result for learning is hard mem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181" y="3493904"/>
            <a:ext cx="2092449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 descr="Image result for learning is hard mem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0962" y="3493904"/>
            <a:ext cx="265067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2" descr="Image result for programming  is hard meme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7775" y="3493904"/>
            <a:ext cx="24384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263769" y="5549462"/>
            <a:ext cx="8546123" cy="5699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If you are struggling, ask for help, an evening lab, lunch time coding, email, smoke signal, anything to improve your learning outcome.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6156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8/26/2019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17610" y="365126"/>
            <a:ext cx="8708781" cy="591477"/>
          </a:xfrm>
        </p:spPr>
        <p:txBody>
          <a:bodyPr/>
          <a:lstStyle/>
          <a:p>
            <a:r>
              <a:rPr lang="en-US" sz="3200" dirty="0" smtClean="0"/>
              <a:t>If LOCAL: setup a new project &amp; do a “</a:t>
            </a:r>
            <a:r>
              <a:rPr lang="en-US" sz="3200" dirty="0" err="1" smtClean="0"/>
              <a:t>git</a:t>
            </a:r>
            <a:r>
              <a:rPr lang="en-US" sz="3200" dirty="0" smtClean="0"/>
              <a:t> pull”</a:t>
            </a: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Kwartler CSCI S-96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429089" y="1142999"/>
            <a:ext cx="62858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hlinkClick r:id="rId2"/>
              </a:rPr>
              <a:t>https://github.com/kwartler/GSERM_TextMining</a:t>
            </a:r>
            <a:endParaRPr lang="en-US" sz="2400" dirty="0"/>
          </a:p>
        </p:txBody>
      </p:sp>
      <p:sp>
        <p:nvSpPr>
          <p:cNvPr id="20" name="TextBox 19"/>
          <p:cNvSpPr txBox="1"/>
          <p:nvPr/>
        </p:nvSpPr>
        <p:spPr>
          <a:xfrm>
            <a:off x="252248" y="2506717"/>
            <a:ext cx="33265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 smtClean="0"/>
              <a:t>File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New Project…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Version Control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Select </a:t>
            </a:r>
            <a:r>
              <a:rPr lang="en-US" dirty="0" err="1" smtClean="0"/>
              <a:t>Git</a:t>
            </a:r>
            <a:endParaRPr lang="en-US" dirty="0" smtClean="0"/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Add URL, folder name &amp; destination for files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252248" y="1734207"/>
            <a:ext cx="3247697" cy="3941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 R Studio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5038" y="1660634"/>
            <a:ext cx="5105400" cy="1676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0803" y="3466607"/>
            <a:ext cx="5105400" cy="235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978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8/26/2019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17610" y="365126"/>
            <a:ext cx="8708781" cy="591477"/>
          </a:xfrm>
        </p:spPr>
        <p:txBody>
          <a:bodyPr/>
          <a:lstStyle/>
          <a:p>
            <a:r>
              <a:rPr lang="en-US" sz="3200" dirty="0" smtClean="0"/>
              <a:t>If LOCAL: setup a new project &amp; </a:t>
            </a:r>
            <a:r>
              <a:rPr lang="en-US" sz="3200" dirty="0" err="1" smtClean="0"/>
              <a:t>git</a:t>
            </a:r>
            <a:r>
              <a:rPr lang="en-US" sz="3200" dirty="0" smtClean="0"/>
              <a:t> pull</a:t>
            </a: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Kwartler CSCI S-96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429089" y="1142999"/>
            <a:ext cx="62858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hlinkClick r:id="rId2"/>
              </a:rPr>
              <a:t>https://github.com/kwartler/GSERM_TextMining</a:t>
            </a:r>
            <a:endParaRPr lang="en-US" sz="2400" dirty="0"/>
          </a:p>
        </p:txBody>
      </p:sp>
      <p:sp>
        <p:nvSpPr>
          <p:cNvPr id="20" name="TextBox 19"/>
          <p:cNvSpPr txBox="1"/>
          <p:nvPr/>
        </p:nvSpPr>
        <p:spPr>
          <a:xfrm>
            <a:off x="252248" y="2506717"/>
            <a:ext cx="332652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 smtClean="0"/>
              <a:t>File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New Project…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Version Control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Select </a:t>
            </a:r>
            <a:r>
              <a:rPr lang="en-US" dirty="0" err="1" smtClean="0"/>
              <a:t>Git</a:t>
            </a:r>
            <a:endParaRPr lang="en-US" dirty="0" smtClean="0"/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Add URL, folder name &amp; destination for files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 </a:t>
            </a:r>
            <a:r>
              <a:rPr lang="en-US" dirty="0" smtClean="0"/>
              <a:t>EACH Class session perform a </a:t>
            </a:r>
            <a:r>
              <a:rPr lang="en-US" dirty="0" err="1" smtClean="0"/>
              <a:t>Git</a:t>
            </a:r>
            <a:r>
              <a:rPr lang="en-US" dirty="0" smtClean="0"/>
              <a:t> Pull to update files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252248" y="1734207"/>
            <a:ext cx="3247697" cy="3941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 R Studio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8908" y="2761933"/>
            <a:ext cx="3314700" cy="6477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Rectangle 11"/>
          <p:cNvSpPr/>
          <p:nvPr/>
        </p:nvSpPr>
        <p:spPr>
          <a:xfrm>
            <a:off x="228600" y="5500709"/>
            <a:ext cx="8686800" cy="5532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Since we are using </a:t>
            </a:r>
            <a:r>
              <a:rPr lang="en-US" sz="1600" dirty="0" err="1" smtClean="0"/>
              <a:t>git</a:t>
            </a:r>
            <a:r>
              <a:rPr lang="en-US" sz="1600" dirty="0" smtClean="0"/>
              <a:t>, use “Save As” on your scripts in a different directory to avoid conflicts.</a:t>
            </a:r>
            <a:endParaRPr lang="en-US" sz="1600" dirty="0"/>
          </a:p>
        </p:txBody>
      </p:sp>
      <p:sp>
        <p:nvSpPr>
          <p:cNvPr id="9" name="Oval 8"/>
          <p:cNvSpPr/>
          <p:nvPr/>
        </p:nvSpPr>
        <p:spPr>
          <a:xfrm>
            <a:off x="6132786" y="3011214"/>
            <a:ext cx="520262" cy="220717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173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8/26/2019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68014" y="365126"/>
            <a:ext cx="8247336" cy="591477"/>
          </a:xfrm>
        </p:spPr>
        <p:txBody>
          <a:bodyPr/>
          <a:lstStyle/>
          <a:p>
            <a:r>
              <a:rPr lang="en-US" dirty="0" smtClean="0"/>
              <a:t>Easiest for this class…free hosted cloud instance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Kwartler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965" y="3044203"/>
            <a:ext cx="7267903" cy="269181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58262" y="2186942"/>
            <a:ext cx="898573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/>
              <a:t>Instructions for Set up can be found here:</a:t>
            </a:r>
            <a:endParaRPr lang="en-US" sz="2000" b="1" dirty="0" smtClean="0">
              <a:hlinkClick r:id="rId3"/>
            </a:endParaRPr>
          </a:p>
          <a:p>
            <a:r>
              <a:rPr lang="en-US" sz="1600" dirty="0">
                <a:hlinkClick r:id="rId4"/>
              </a:rPr>
              <a:t>https://github.com/kwartler/StGallen2019/blob/master/Rstudio_Cloud_Instructions.docx</a:t>
            </a:r>
            <a:endParaRPr lang="en-US" sz="1600" dirty="0"/>
          </a:p>
        </p:txBody>
      </p:sp>
      <p:sp>
        <p:nvSpPr>
          <p:cNvPr id="8" name="TextBox 7"/>
          <p:cNvSpPr txBox="1"/>
          <p:nvPr/>
        </p:nvSpPr>
        <p:spPr>
          <a:xfrm>
            <a:off x="157656" y="1387366"/>
            <a:ext cx="2229841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Sign up at:</a:t>
            </a:r>
            <a:endParaRPr lang="en-US" sz="2000" b="1" dirty="0">
              <a:hlinkClick r:id="rId5"/>
            </a:endParaRPr>
          </a:p>
          <a:p>
            <a:r>
              <a:rPr lang="en-US" dirty="0" smtClean="0">
                <a:hlinkClick r:id="rId5"/>
              </a:rPr>
              <a:t>https</a:t>
            </a:r>
            <a:r>
              <a:rPr lang="en-US" dirty="0">
                <a:hlinkClick r:id="rId5"/>
              </a:rPr>
              <a:t>://rstudio.cloud</a:t>
            </a:r>
            <a:r>
              <a:rPr lang="en-US" dirty="0" smtClean="0">
                <a:hlinkClick r:id="rId5"/>
              </a:rPr>
              <a:t>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27921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8/26/2019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52248" y="365126"/>
            <a:ext cx="8263102" cy="591477"/>
          </a:xfrm>
        </p:spPr>
        <p:txBody>
          <a:bodyPr/>
          <a:lstStyle/>
          <a:p>
            <a:r>
              <a:rPr lang="en-US" dirty="0" smtClean="0"/>
              <a:t>Libraries to install…we cover a lot in this course.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Kwartler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38554" y="1019908"/>
            <a:ext cx="76528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Please review the readme file of the Student repo!!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8437127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8/26/2019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Break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Kwartler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087821" y="2979683"/>
            <a:ext cx="6968359" cy="8986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15 minute break while packages install.</a:t>
            </a:r>
          </a:p>
          <a:p>
            <a:pPr algn="ctr"/>
            <a:r>
              <a:rPr lang="en-US" dirty="0" smtClean="0"/>
              <a:t>Come ask the prof if you have issues/questions.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25263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 </a:t>
            </a:r>
            <a:r>
              <a:rPr lang="en-US" i="1" dirty="0" smtClean="0"/>
              <a:t>– all times are suggested</a:t>
            </a:r>
            <a:endParaRPr lang="en-US" i="1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51268424"/>
              </p:ext>
            </p:extLst>
          </p:nvPr>
        </p:nvGraphicFramePr>
        <p:xfrm>
          <a:off x="252248" y="1111250"/>
          <a:ext cx="8560675" cy="4539615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34414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93152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6285009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Start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End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Monday</a:t>
                      </a:r>
                      <a:endParaRPr lang="en-US" sz="24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baseline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8:45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baseline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9:15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Coffee</a:t>
                      </a: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baseline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9:15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baseline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10:15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Syllabus, Intro </a:t>
                      </a:r>
                      <a:r>
                        <a:rPr lang="pt-BR" sz="18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 R, R Setup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baseline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10:15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baseline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10:30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Break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10:30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12:00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What 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is TM?</a:t>
                      </a:r>
                      <a:b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String Manipulation</a:t>
                      </a:r>
                      <a:b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Keyword Search &amp; Density </a:t>
                      </a:r>
                    </a:p>
                    <a:p>
                      <a:pPr algn="l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Misspelling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12:00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1:30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Lunch</a:t>
                      </a:r>
                    </a:p>
                  </a:txBody>
                  <a:tcPr marL="9525" marR="9525" marT="9525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1:30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2:00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Bag of Words</a:t>
                      </a:r>
                    </a:p>
                    <a:p>
                      <a:pPr algn="l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tm Class &amp; Functions</a:t>
                      </a:r>
                    </a:p>
                    <a:p>
                      <a:pPr algn="l" fontAlgn="b"/>
                      <a:r>
                        <a:rPr lang="en-US" sz="1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Meta-Document Information</a:t>
                      </a:r>
                      <a:endParaRPr lang="en-US" sz="1800" b="0" i="0" u="none" strike="noStrike" dirty="0" smtClean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2:00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2:30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WFM</a:t>
                      </a:r>
                    </a:p>
                  </a:txBody>
                  <a:tcPr marL="9525" marR="9525" marT="9525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2:30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3:15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Lab: </a:t>
                      </a:r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Clean a corpus</a:t>
                      </a:r>
                      <a:r>
                        <a:rPr lang="en-US" sz="1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of tweets &amp; construct WFM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9E99B-5349-415A-8E56-8E989211A366}" type="datetime1">
              <a:rPr lang="en-US" smtClean="0"/>
              <a:t>8/26/2019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742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8/26/2019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Amazon X-Ray: A basic R-Script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Kwartler</a:t>
            </a:r>
            <a:endParaRPr lang="en-US" dirty="0"/>
          </a:p>
        </p:txBody>
      </p:sp>
      <p:pic>
        <p:nvPicPr>
          <p:cNvPr id="6" name="Picture 5" descr="Image result for force awakens x ray amazon">
            <a:extLst>
              <a:ext uri="{FF2B5EF4-FFF2-40B4-BE49-F238E27FC236}">
                <a16:creationId xmlns:a16="http://schemas.microsoft.com/office/drawing/2014/main" xmlns="" id="{D63EAA9F-39DF-4B05-A41E-DA65DE8A84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358"/>
          <a:stretch/>
        </p:blipFill>
        <p:spPr bwMode="auto">
          <a:xfrm>
            <a:off x="189897" y="2172866"/>
            <a:ext cx="4224106" cy="3140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340C16EF-D21E-42CC-885A-A42D564CB5CA}"/>
              </a:ext>
            </a:extLst>
          </p:cNvPr>
          <p:cNvSpPr/>
          <p:nvPr/>
        </p:nvSpPr>
        <p:spPr>
          <a:xfrm>
            <a:off x="189897" y="1187745"/>
            <a:ext cx="4206240" cy="78652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Left Hand Screen:</a:t>
            </a:r>
          </a:p>
          <a:p>
            <a:r>
              <a:rPr lang="en-US" sz="2000" dirty="0">
                <a:solidFill>
                  <a:schemeClr val="bg1"/>
                </a:solidFill>
              </a:rPr>
              <a:t>Actor Information &amp; Trivia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663763F2-851C-4BF6-9173-27A06AAF4A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1391"/>
          <a:stretch/>
        </p:blipFill>
        <p:spPr>
          <a:xfrm>
            <a:off x="4551028" y="2167670"/>
            <a:ext cx="4220509" cy="316107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880BC9DA-D0B9-402A-B935-9A92DE951947}"/>
              </a:ext>
            </a:extLst>
          </p:cNvPr>
          <p:cNvSpPr/>
          <p:nvPr/>
        </p:nvSpPr>
        <p:spPr>
          <a:xfrm>
            <a:off x="4551028" y="1191601"/>
            <a:ext cx="4206240" cy="78267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Center “Pop-over” Screen:</a:t>
            </a:r>
          </a:p>
          <a:p>
            <a:r>
              <a:rPr lang="en-US" dirty="0">
                <a:solidFill>
                  <a:schemeClr val="bg1"/>
                </a:solidFill>
              </a:rPr>
              <a:t>Scenes, Cast, Characters, Music &amp; Trivia</a:t>
            </a:r>
          </a:p>
        </p:txBody>
      </p:sp>
    </p:spTree>
    <p:extLst>
      <p:ext uri="{BB962C8B-B14F-4D97-AF65-F5344CB8AC3E}">
        <p14:creationId xmlns:p14="http://schemas.microsoft.com/office/powerpoint/2010/main" val="9570547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8/26/2019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explore Amazon’s x-ray feature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b="37484"/>
          <a:stretch/>
        </p:blipFill>
        <p:spPr>
          <a:xfrm>
            <a:off x="343467" y="5247504"/>
            <a:ext cx="3181350" cy="116114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467" y="3271075"/>
            <a:ext cx="7796213" cy="13620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/>
          <a:srcRect b="44947"/>
          <a:stretch/>
        </p:blipFill>
        <p:spPr>
          <a:xfrm>
            <a:off x="343467" y="1542298"/>
            <a:ext cx="7796213" cy="11144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Rectangle 8"/>
          <p:cNvSpPr/>
          <p:nvPr/>
        </p:nvSpPr>
        <p:spPr>
          <a:xfrm>
            <a:off x="343467" y="1187357"/>
            <a:ext cx="3712191" cy="31389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Character Background</a:t>
            </a:r>
          </a:p>
        </p:txBody>
      </p:sp>
      <p:sp>
        <p:nvSpPr>
          <p:cNvPr id="10" name="Rectangle 9"/>
          <p:cNvSpPr/>
          <p:nvPr/>
        </p:nvSpPr>
        <p:spPr>
          <a:xfrm>
            <a:off x="343467" y="2916134"/>
            <a:ext cx="3712191" cy="31389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Official Scenes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43467" y="4892561"/>
            <a:ext cx="3712191" cy="31389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Character Appearances</a:t>
            </a:r>
          </a:p>
        </p:txBody>
      </p:sp>
    </p:spTree>
    <p:extLst>
      <p:ext uri="{BB962C8B-B14F-4D97-AF65-F5344CB8AC3E}">
        <p14:creationId xmlns:p14="http://schemas.microsoft.com/office/powerpoint/2010/main" val="3025629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8/26/2019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practice!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Kwartler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77CAC390-920B-45B2-A25F-81DBEFA746B1}"/>
              </a:ext>
            </a:extLst>
          </p:cNvPr>
          <p:cNvSpPr txBox="1"/>
          <p:nvPr/>
        </p:nvSpPr>
        <p:spPr>
          <a:xfrm>
            <a:off x="240631" y="1786035"/>
            <a:ext cx="1445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Your choice!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CE6549BB-6AF5-468A-8D72-A45EED7452EF}"/>
              </a:ext>
            </a:extLst>
          </p:cNvPr>
          <p:cNvSpPr/>
          <p:nvPr/>
        </p:nvSpPr>
        <p:spPr>
          <a:xfrm>
            <a:off x="228600" y="5313693"/>
            <a:ext cx="8686800" cy="70658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Learning Outcome: Following a consistent workflow, load, clean, &amp; analyze real data with multiple data </a:t>
            </a:r>
            <a:r>
              <a:rPr lang="en-US" dirty="0" smtClean="0">
                <a:solidFill>
                  <a:schemeClr val="bg1"/>
                </a:solidFill>
              </a:rPr>
              <a:t>types to establish basic familiarity.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9" name="Picture 2" descr="Image result for star wars force awakens">
            <a:extLst>
              <a:ext uri="{FF2B5EF4-FFF2-40B4-BE49-F238E27FC236}">
                <a16:creationId xmlns:a16="http://schemas.microsoft.com/office/drawing/2014/main" xmlns="" id="{8E7D28FF-4104-42E8-871E-1120885166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632" y="2124023"/>
            <a:ext cx="2073426" cy="3110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Image result for lego movie">
            <a:extLst>
              <a:ext uri="{FF2B5EF4-FFF2-40B4-BE49-F238E27FC236}">
                <a16:creationId xmlns:a16="http://schemas.microsoft.com/office/drawing/2014/main" xmlns="" id="{C3E39EF5-FAD7-42D5-B4EF-F4BE6C280F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7809" y="2113575"/>
            <a:ext cx="2073426" cy="3110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Image result for mary poppins itunes">
            <a:extLst>
              <a:ext uri="{FF2B5EF4-FFF2-40B4-BE49-F238E27FC236}">
                <a16:creationId xmlns:a16="http://schemas.microsoft.com/office/drawing/2014/main" xmlns="" id="{7925BD3B-620C-487F-87CB-77B356539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7905" y="2103127"/>
            <a:ext cx="2096057" cy="3144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CE6549BB-6AF5-468A-8D72-A45EED7452EF}"/>
              </a:ext>
            </a:extLst>
          </p:cNvPr>
          <p:cNvSpPr/>
          <p:nvPr/>
        </p:nvSpPr>
        <p:spPr>
          <a:xfrm>
            <a:off x="228600" y="1193632"/>
            <a:ext cx="8686800" cy="46174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/>
              <a:t>Open </a:t>
            </a:r>
            <a:r>
              <a:rPr lang="en-US" b="1" dirty="0" err="1"/>
              <a:t>A_Amazon_Xray.R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6016401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8/26/2019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 or Do Not There is No Try…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pic>
        <p:nvPicPr>
          <p:cNvPr id="6" name="Picture 4" descr="Image result for force awakens x ray amaz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304923"/>
            <a:ext cx="8401845" cy="4724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1030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 </a:t>
            </a:r>
            <a:r>
              <a:rPr lang="en-US" i="1" dirty="0" smtClean="0"/>
              <a:t>– all times are suggested</a:t>
            </a:r>
            <a:endParaRPr lang="en-US" i="1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40027699"/>
              </p:ext>
            </p:extLst>
          </p:nvPr>
        </p:nvGraphicFramePr>
        <p:xfrm>
          <a:off x="252248" y="1111250"/>
          <a:ext cx="8560675" cy="4539615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34414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93152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6285009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Start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End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Monday</a:t>
                      </a:r>
                      <a:endParaRPr lang="en-US" sz="24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baseline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8:45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baseline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9:15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Coffee</a:t>
                      </a: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baseline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9:15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baseline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10:15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Syllabus, Intro </a:t>
                      </a:r>
                      <a:r>
                        <a:rPr lang="pt-BR" sz="18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 R, R Setup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baseline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10:15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baseline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10:30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Break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10:30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12:00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What 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is TM?</a:t>
                      </a:r>
                      <a:b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String Manipulation</a:t>
                      </a:r>
                      <a:b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Keyword Search &amp; Density </a:t>
                      </a:r>
                    </a:p>
                    <a:p>
                      <a:pPr algn="l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Misspelling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12:00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1:30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Lunch</a:t>
                      </a:r>
                    </a:p>
                  </a:txBody>
                  <a:tcPr marL="9525" marR="9525" marT="9525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1:30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2:00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Bag of Words</a:t>
                      </a:r>
                    </a:p>
                    <a:p>
                      <a:pPr algn="l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tm Class &amp; Functions</a:t>
                      </a:r>
                    </a:p>
                    <a:p>
                      <a:pPr algn="l" fontAlgn="b"/>
                      <a:r>
                        <a:rPr lang="en-US" sz="1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Meta-Document Information</a:t>
                      </a:r>
                      <a:endParaRPr lang="en-US" sz="1800" b="0" i="0" u="none" strike="noStrike" dirty="0" smtClean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2:00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2:30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WFM</a:t>
                      </a:r>
                    </a:p>
                  </a:txBody>
                  <a:tcPr marL="9525" marR="9525" marT="9525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2:30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3:15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Lab: </a:t>
                      </a:r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Clean a corpus</a:t>
                      </a:r>
                      <a:r>
                        <a:rPr lang="en-US" sz="1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of tweets &amp; construct WFM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9E99B-5349-415A-8E56-8E989211A366}" type="datetime1">
              <a:rPr lang="en-US" smtClean="0"/>
              <a:t>8/26/2019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611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8/26/2019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ggplot2 is the grammar of graphics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15311" y="1229710"/>
            <a:ext cx="5630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ggplot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scenesDF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colour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scenesDF$name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9662" y="1899126"/>
            <a:ext cx="4064677" cy="289193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Rectangle 8"/>
          <p:cNvSpPr/>
          <p:nvPr/>
        </p:nvSpPr>
        <p:spPr>
          <a:xfrm>
            <a:off x="228600" y="5672137"/>
            <a:ext cx="8686800" cy="3345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Layers are declared and added in sequence to construct a visual</a:t>
            </a:r>
            <a:r>
              <a:rPr lang="en-US" sz="1600" dirty="0" smtClean="0">
                <a:solidFill>
                  <a:schemeClr val="bg1"/>
                </a:solidFill>
              </a:rPr>
              <a:t>. </a:t>
            </a:r>
            <a:r>
              <a:rPr lang="en-US" sz="1600" dirty="0" smtClean="0"/>
              <a:t> 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221828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8/26/2019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</a:t>
            </a:r>
            <a:r>
              <a:rPr lang="en-US" dirty="0" smtClean="0"/>
              <a:t>gplot2: adding a layer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Kwartler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09903" y="1103587"/>
            <a:ext cx="76562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ggplot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scenesDF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colour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scenesDF$name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))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 </a:t>
            </a:r>
          </a:p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geom_segment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(x=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scenesDF$start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xend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scenesDF$end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y=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scenesDF$id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yend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scenesDF$id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),size=3)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3131" y="2096802"/>
            <a:ext cx="5417738" cy="3907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99724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8/26/2019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ggplot2: adding a layer of text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Kwartler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" y="1212954"/>
            <a:ext cx="91440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00" dirty="0" err="1">
                <a:latin typeface="Consolas" panose="020B0609020204030204" pitchFamily="49" charset="0"/>
                <a:cs typeface="Consolas" panose="020B0609020204030204" pitchFamily="49" charset="0"/>
              </a:rPr>
              <a:t>ggplot</a:t>
            </a:r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300" dirty="0" err="1">
                <a:latin typeface="Consolas" panose="020B0609020204030204" pitchFamily="49" charset="0"/>
                <a:cs typeface="Consolas" panose="020B0609020204030204" pitchFamily="49" charset="0"/>
              </a:rPr>
              <a:t>scenesDF</a:t>
            </a:r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300" dirty="0" err="1"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300" dirty="0" err="1">
                <a:latin typeface="Consolas" panose="020B0609020204030204" pitchFamily="49" charset="0"/>
                <a:cs typeface="Consolas" panose="020B0609020204030204" pitchFamily="49" charset="0"/>
              </a:rPr>
              <a:t>colour</a:t>
            </a:r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300" dirty="0" err="1">
                <a:latin typeface="Consolas" panose="020B0609020204030204" pitchFamily="49" charset="0"/>
                <a:cs typeface="Consolas" panose="020B0609020204030204" pitchFamily="49" charset="0"/>
              </a:rPr>
              <a:t>scenesDF$name</a:t>
            </a:r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)) + </a:t>
            </a:r>
          </a:p>
          <a:p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3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geom_segment</a:t>
            </a:r>
            <a:r>
              <a:rPr lang="en-US" sz="13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3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US" sz="13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(x=</a:t>
            </a:r>
            <a:r>
              <a:rPr lang="en-US" sz="13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scenesDF$start,xend</a:t>
            </a:r>
            <a:r>
              <a:rPr lang="en-US" sz="1300" dirty="0" smtClean="0"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3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scenesDF$end,y</a:t>
            </a:r>
            <a:r>
              <a:rPr lang="en-US" sz="1300" dirty="0" smtClean="0"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3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scenesDF$id,yend</a:t>
            </a:r>
            <a:r>
              <a:rPr lang="en-US" sz="1300" dirty="0" smtClean="0"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3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scenesDF$id</a:t>
            </a:r>
            <a:r>
              <a:rPr lang="en-US" sz="1300" dirty="0" smtClean="0">
                <a:latin typeface="Consolas" panose="020B0609020204030204" pitchFamily="49" charset="0"/>
                <a:cs typeface="Consolas" panose="020B0609020204030204" pitchFamily="49" charset="0"/>
              </a:rPr>
              <a:t>),size=3</a:t>
            </a:r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13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</a:p>
          <a:p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400" dirty="0" err="1" smtClean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geom_text</a:t>
            </a:r>
            <a:r>
              <a:rPr lang="en-US" sz="1400" dirty="0" smtClean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(data=</a:t>
            </a:r>
            <a:r>
              <a:rPr lang="en-US" sz="1400" dirty="0" err="1" smtClean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scenesDF</a:t>
            </a:r>
            <a:r>
              <a:rPr lang="en-US" sz="1400" dirty="0" smtClean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dirty="0" err="1" smtClean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US" sz="1400" dirty="0" smtClean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(x=</a:t>
            </a:r>
            <a:r>
              <a:rPr lang="en-US" sz="1400" dirty="0" err="1" smtClean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scenesDF$end</a:t>
            </a: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y=</a:t>
            </a:r>
            <a:r>
              <a:rPr lang="en-US" sz="14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scenesDF$id</a:t>
            </a: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 label = </a:t>
            </a:r>
            <a:r>
              <a:rPr lang="en-US" sz="14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scenesDF$name</a:t>
            </a: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), </a:t>
            </a:r>
            <a:endParaRPr lang="en-US" sz="1400" dirty="0" smtClean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 smtClean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 </a:t>
            </a: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2.25, </a:t>
            </a:r>
            <a:r>
              <a:rPr lang="en-US" sz="14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nudge_y</a:t>
            </a: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1.15,color = 'black', alpha = 0.5)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5035" y="2158354"/>
            <a:ext cx="5573931" cy="4031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22165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8/26/2019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</a:t>
            </a:r>
            <a:r>
              <a:rPr lang="en-US" dirty="0" smtClean="0"/>
              <a:t>pplot2: Adding an aesthetics layer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Kwartler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2679147"/>
            <a:ext cx="9144000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00" dirty="0" err="1">
                <a:latin typeface="Consolas" panose="020B0609020204030204" pitchFamily="49" charset="0"/>
                <a:cs typeface="Consolas" panose="020B0609020204030204" pitchFamily="49" charset="0"/>
              </a:rPr>
              <a:t>ggplot</a:t>
            </a:r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300" dirty="0" err="1">
                <a:latin typeface="Consolas" panose="020B0609020204030204" pitchFamily="49" charset="0"/>
                <a:cs typeface="Consolas" panose="020B0609020204030204" pitchFamily="49" charset="0"/>
              </a:rPr>
              <a:t>scenesDF</a:t>
            </a:r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300" dirty="0" err="1"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300" dirty="0" err="1">
                <a:latin typeface="Consolas" panose="020B0609020204030204" pitchFamily="49" charset="0"/>
                <a:cs typeface="Consolas" panose="020B0609020204030204" pitchFamily="49" charset="0"/>
              </a:rPr>
              <a:t>colour</a:t>
            </a:r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300" dirty="0" err="1">
                <a:latin typeface="Consolas" panose="020B0609020204030204" pitchFamily="49" charset="0"/>
                <a:cs typeface="Consolas" panose="020B0609020204030204" pitchFamily="49" charset="0"/>
              </a:rPr>
              <a:t>scenesDF$name</a:t>
            </a:r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)) + </a:t>
            </a:r>
          </a:p>
          <a:p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3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geom_segment</a:t>
            </a:r>
            <a:r>
              <a:rPr lang="en-US" sz="13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3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US" sz="13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(x=</a:t>
            </a:r>
            <a:r>
              <a:rPr lang="en-US" sz="13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scenesDF$start,xend</a:t>
            </a:r>
            <a:r>
              <a:rPr lang="en-US" sz="1300" dirty="0" smtClean="0"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3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scenesDF$end,y</a:t>
            </a:r>
            <a:r>
              <a:rPr lang="en-US" sz="1300" dirty="0" smtClean="0"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3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scenesDF$id,yend</a:t>
            </a:r>
            <a:r>
              <a:rPr lang="en-US" sz="1300" dirty="0" smtClean="0"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3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scenesDF$id</a:t>
            </a:r>
            <a:r>
              <a:rPr lang="en-US" sz="1300" dirty="0" smtClean="0">
                <a:latin typeface="Consolas" panose="020B0609020204030204" pitchFamily="49" charset="0"/>
                <a:cs typeface="Consolas" panose="020B0609020204030204" pitchFamily="49" charset="0"/>
              </a:rPr>
              <a:t>),size=3</a:t>
            </a:r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) +</a:t>
            </a: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4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geom_text</a:t>
            </a:r>
            <a:r>
              <a:rPr lang="en-US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(data=</a:t>
            </a:r>
            <a:r>
              <a:rPr lang="en-US" sz="14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scenesDF</a:t>
            </a:r>
            <a:r>
              <a:rPr lang="en-US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US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(x=</a:t>
            </a:r>
            <a:r>
              <a:rPr lang="en-US" sz="14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scenesDF$end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, y=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scenesDF$id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,  label =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scenesDF$name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), </a:t>
            </a:r>
            <a:endParaRPr lang="en-US" sz="14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size 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= 2.25,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nudge_y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= 1.15,color = 'black', alpha = 0.5</a:t>
            </a:r>
            <a:r>
              <a:rPr lang="en-US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1400" dirty="0" smtClean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 </a:t>
            </a:r>
            <a:endParaRPr lang="en-US" sz="14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4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theme_gdocs</a:t>
            </a: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+ theme(</a:t>
            </a:r>
            <a:r>
              <a:rPr lang="en-US" sz="14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legend.position</a:t>
            </a: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="none")</a:t>
            </a:r>
          </a:p>
        </p:txBody>
      </p:sp>
    </p:spTree>
    <p:extLst>
      <p:ext uri="{BB962C8B-B14F-4D97-AF65-F5344CB8AC3E}">
        <p14:creationId xmlns:p14="http://schemas.microsoft.com/office/powerpoint/2010/main" val="127277589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6E382-4F61-4E24-BE1A-377EC83D0E3A}" type="datetime1">
              <a:rPr lang="en-US" smtClean="0"/>
              <a:t>8/26/2019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Kwartler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762" y="267095"/>
            <a:ext cx="8790476" cy="632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586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8/26/2019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Practice…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Kwartler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CE6549BB-6AF5-468A-8D72-A45EED7452EF}"/>
              </a:ext>
            </a:extLst>
          </p:cNvPr>
          <p:cNvSpPr/>
          <p:nvPr/>
        </p:nvSpPr>
        <p:spPr>
          <a:xfrm>
            <a:off x="228600" y="5722883"/>
            <a:ext cx="8686800" cy="29739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Learning Outcome: </a:t>
            </a:r>
            <a:r>
              <a:rPr lang="en-US" sz="1600" smtClean="0">
                <a:solidFill>
                  <a:schemeClr val="bg1"/>
                </a:solidFill>
              </a:rPr>
              <a:t>change movies, </a:t>
            </a:r>
            <a:r>
              <a:rPr lang="en-US" sz="1600" dirty="0" smtClean="0">
                <a:solidFill>
                  <a:schemeClr val="bg1"/>
                </a:solidFill>
              </a:rPr>
              <a:t>examine and make another plot with less guidance.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CE6549BB-6AF5-468A-8D72-A45EED7452EF}"/>
              </a:ext>
            </a:extLst>
          </p:cNvPr>
          <p:cNvSpPr/>
          <p:nvPr/>
        </p:nvSpPr>
        <p:spPr>
          <a:xfrm>
            <a:off x="228600" y="1099036"/>
            <a:ext cx="8686800" cy="35139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b="1" dirty="0"/>
              <a:t>Open </a:t>
            </a:r>
            <a:r>
              <a:rPr lang="en-US" sz="1600" b="1" dirty="0" err="1"/>
              <a:t>B</a:t>
            </a:r>
            <a:r>
              <a:rPr lang="en-US" sz="1600" b="1" dirty="0" err="1" smtClean="0"/>
              <a:t>_Amazon_Xray.R</a:t>
            </a:r>
            <a:endParaRPr lang="en-US" sz="1600" b="1" dirty="0"/>
          </a:p>
        </p:txBody>
      </p:sp>
      <p:pic>
        <p:nvPicPr>
          <p:cNvPr id="2050" name="Picture 2" descr="Image result for star wars force awakens mem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465" y="1500153"/>
            <a:ext cx="2477266" cy="4142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star wars force awakens mem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6430" y="2091914"/>
            <a:ext cx="2524563" cy="2145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star wars force awakens meme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65" r="15695"/>
          <a:stretch/>
        </p:blipFill>
        <p:spPr bwMode="auto">
          <a:xfrm>
            <a:off x="6243146" y="2045186"/>
            <a:ext cx="2427890" cy="2164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5099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8/26/2019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Kwartler</a:t>
            </a:r>
            <a:endParaRPr lang="en-US" dirty="0"/>
          </a:p>
        </p:txBody>
      </p:sp>
      <p:pic>
        <p:nvPicPr>
          <p:cNvPr id="1026" name="Picture 2" descr="Image result for fun me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1524000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03939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 </a:t>
            </a:r>
            <a:r>
              <a:rPr lang="en-US" i="1" dirty="0" smtClean="0"/>
              <a:t>– all times are suggested</a:t>
            </a:r>
            <a:endParaRPr lang="en-US" i="1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37609041"/>
              </p:ext>
            </p:extLst>
          </p:nvPr>
        </p:nvGraphicFramePr>
        <p:xfrm>
          <a:off x="252248" y="1111250"/>
          <a:ext cx="8560675" cy="4539615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34414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93152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6285009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Start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End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Monday</a:t>
                      </a:r>
                      <a:endParaRPr lang="en-US" sz="24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baseline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8:45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baseline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9:15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Coffee</a:t>
                      </a: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baseline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9:15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baseline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10:15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Syllabus, Intro </a:t>
                      </a:r>
                      <a:r>
                        <a:rPr lang="pt-BR" sz="18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 R, R Setup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baseline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10:15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baseline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10:30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Break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10:30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12:00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What 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is TM?</a:t>
                      </a:r>
                      <a:b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String Manipulation</a:t>
                      </a:r>
                      <a:b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Keyword Search &amp; Density </a:t>
                      </a:r>
                    </a:p>
                    <a:p>
                      <a:pPr algn="l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Misspelling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12:00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1:30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Lunch</a:t>
                      </a:r>
                    </a:p>
                  </a:txBody>
                  <a:tcPr marL="9525" marR="9525" marT="9525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1:30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2:00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Bag of Words</a:t>
                      </a:r>
                    </a:p>
                    <a:p>
                      <a:pPr algn="l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tm Class &amp; Functions</a:t>
                      </a:r>
                    </a:p>
                    <a:p>
                      <a:pPr algn="l" fontAlgn="b"/>
                      <a:r>
                        <a:rPr lang="en-US" sz="1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Meta-Document Information</a:t>
                      </a:r>
                      <a:endParaRPr lang="en-US" sz="1800" b="0" i="0" u="none" strike="noStrike" dirty="0" smtClean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2:00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2:30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WFM</a:t>
                      </a:r>
                    </a:p>
                  </a:txBody>
                  <a:tcPr marL="9525" marR="9525" marT="9525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2:30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3:15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Lab: </a:t>
                      </a:r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Clean a corpus</a:t>
                      </a:r>
                      <a:r>
                        <a:rPr lang="en-US" sz="1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of tweets &amp; construct WFM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9E99B-5349-415A-8E56-8E989211A366}" type="datetime1">
              <a:rPr lang="en-US" smtClean="0"/>
              <a:t>8/26/2019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050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8/26/2019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Syllabus Review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Kwartler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1650" y="1381125"/>
            <a:ext cx="5600700" cy="409575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923621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8/26/2019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Community Learning Expectations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Kwartler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14339" y="1114419"/>
            <a:ext cx="872966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 expect: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dirty="0"/>
              <a:t>Kindness &gt; Cleverness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dirty="0"/>
              <a:t>Active learning &amp; participation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dirty="0"/>
              <a:t>To make adjustments along the way so learning will be engaging &amp; fun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dirty="0"/>
              <a:t>Academic </a:t>
            </a:r>
            <a:r>
              <a:rPr lang="en-US" dirty="0" smtClean="0"/>
              <a:t>rigor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I do </a:t>
            </a:r>
            <a:r>
              <a:rPr lang="en-US" b="1" u="sng" dirty="0"/>
              <a:t>not</a:t>
            </a:r>
            <a:r>
              <a:rPr lang="en-US" dirty="0"/>
              <a:t> expect: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dirty="0"/>
              <a:t>Expert programmers or production quality coding skills – </a:t>
            </a:r>
            <a:r>
              <a:rPr lang="en-US" i="1" dirty="0"/>
              <a:t>not really a programming course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dirty="0"/>
              <a:t>Significant math skills – </a:t>
            </a:r>
            <a:r>
              <a:rPr lang="en-US" i="1" dirty="0"/>
              <a:t>not a heavy math course</a:t>
            </a:r>
          </a:p>
          <a:p>
            <a:endParaRPr lang="en-US" dirty="0"/>
          </a:p>
          <a:p>
            <a:r>
              <a:rPr lang="en-US" dirty="0" smtClean="0"/>
              <a:t>My goal for your learning experience is that the topics are:</a:t>
            </a:r>
            <a:endParaRPr lang="en-US" dirty="0"/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b="1" dirty="0"/>
              <a:t>Interesting 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b="1" dirty="0"/>
              <a:t>Applicable</a:t>
            </a:r>
            <a:r>
              <a:rPr lang="en-US" dirty="0"/>
              <a:t> as a </a:t>
            </a:r>
            <a:r>
              <a:rPr lang="en-US" dirty="0" smtClean="0"/>
              <a:t>professional, researcher </a:t>
            </a:r>
            <a:r>
              <a:rPr lang="en-US" dirty="0"/>
              <a:t>or future business person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b="1" dirty="0"/>
              <a:t>Perspective building </a:t>
            </a:r>
            <a:r>
              <a:rPr lang="en-US" dirty="0"/>
              <a:t>as a consumer affected by these methods</a:t>
            </a:r>
          </a:p>
        </p:txBody>
      </p:sp>
    </p:spTree>
    <p:extLst>
      <p:ext uri="{BB962C8B-B14F-4D97-AF65-F5344CB8AC3E}">
        <p14:creationId xmlns:p14="http://schemas.microsoft.com/office/powerpoint/2010/main" val="40172390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8/26/2019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 style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Kwartler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0" y="1424353"/>
            <a:ext cx="840302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This is a intensive 1 week course requiring programing. 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accent1"/>
                </a:solidFill>
              </a:rPr>
              <a:t>Don’t be intimidated if its your first time with R.   My job is your learning outcomes.  I am here to help.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It can be uncomfortable learning something new.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accent1"/>
                </a:solidFill>
              </a:rPr>
              <a:t>Discomfort means you are applying/challenging yourself.  It’s ok and expected.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“Homework/reading is taking hours &amp; I want to go to social activities.”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accent1"/>
                </a:solidFill>
              </a:rPr>
              <a:t>You are earning credit in an intensive manner.  Expect intensity and rigor at a prestigious institution.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accent1"/>
                </a:solidFill>
              </a:rPr>
              <a:t>By design if you do poorly on the exam, the ethics paper gives you another opportunity to demonstrate knowledge..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The professor doesn’t give everyone the top scores &amp; no extra credit.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accent1"/>
                </a:solidFill>
              </a:rPr>
              <a:t>You earn the actual grade but I am fair and reasonable.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48862" y="5785958"/>
            <a:ext cx="7646276" cy="26801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You learn from being challenged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9118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8/26/2019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motivation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Kwartler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748862" y="5423338"/>
            <a:ext cx="7646276" cy="63063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If you are </a:t>
            </a:r>
            <a:r>
              <a:rPr lang="en-US" dirty="0" smtClean="0"/>
              <a:t>struggling, ask Prof help , evening labs, lunchtime office hours, email or even </a:t>
            </a:r>
            <a:r>
              <a:rPr lang="en-US" smtClean="0"/>
              <a:t>smoke signals</a:t>
            </a:r>
            <a:r>
              <a:rPr lang="en-US" dirty="0" smtClean="0"/>
              <a:t>, whatever it takes to </a:t>
            </a:r>
            <a:r>
              <a:rPr lang="en-US" dirty="0" err="1" smtClean="0"/>
              <a:t>to</a:t>
            </a:r>
            <a:r>
              <a:rPr lang="en-US" dirty="0" smtClean="0"/>
              <a:t> succeed.</a:t>
            </a:r>
            <a:endParaRPr lang="en-US" dirty="0"/>
          </a:p>
        </p:txBody>
      </p:sp>
      <p:pic>
        <p:nvPicPr>
          <p:cNvPr id="7" name="Picture 2" descr="Image result for meme hard wor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8363" y="1494403"/>
            <a:ext cx="2836418" cy="3724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814551" y="1860331"/>
            <a:ext cx="49240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Focus on your learning outcomes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Don’t focus on your grade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You own the level of effort &amp; engagement in your learning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14551" y="3289744"/>
            <a:ext cx="452995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 am focused on your learning outcomes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 don’t care if you need a specific grade to graduate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 take my role seriously mirroring your effort &amp; engagement to support learning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53651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 to 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Learning Objectives</a:t>
            </a:r>
          </a:p>
          <a:p>
            <a:r>
              <a:rPr lang="en-US" dirty="0"/>
              <a:t>What is R?</a:t>
            </a:r>
          </a:p>
          <a:p>
            <a:r>
              <a:rPr lang="en-US" dirty="0"/>
              <a:t>What is R Studio?</a:t>
            </a:r>
          </a:p>
          <a:p>
            <a:r>
              <a:rPr lang="en-US" dirty="0" smtClean="0"/>
              <a:t>Scripting Structure in this course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3EFC8-4232-4598-94F6-94C0EBAFC469}" type="datetime1">
              <a:rPr lang="en-US" smtClean="0"/>
              <a:t>8/26/2019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04496" y="5580993"/>
            <a:ext cx="7819696" cy="3468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Why?  This ensures a basic fluency before the course really starts.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7540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Theme">
  <a:themeElements>
    <a:clrScheme name="Harvard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1C30"/>
      </a:accent1>
      <a:accent2>
        <a:srgbClr val="8C8179"/>
      </a:accent2>
      <a:accent3>
        <a:srgbClr val="293352"/>
      </a:accent3>
      <a:accent4>
        <a:srgbClr val="8996A0"/>
      </a:accent4>
      <a:accent5>
        <a:srgbClr val="BAC5C6"/>
      </a:accent5>
      <a:accent6>
        <a:srgbClr val="4E84C4"/>
      </a:accent6>
      <a:hlink>
        <a:srgbClr val="52854C"/>
      </a:hlink>
      <a:folHlink>
        <a:srgbClr val="E87D1E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4998</TotalTime>
  <Words>2260</Words>
  <Application>Microsoft Office PowerPoint</Application>
  <PresentationFormat>On-screen Show (4:3)</PresentationFormat>
  <Paragraphs>603</Paragraphs>
  <Slides>47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3" baseType="lpstr">
      <vt:lpstr>Arial</vt:lpstr>
      <vt:lpstr>Calibri</vt:lpstr>
      <vt:lpstr>Calibri Light</vt:lpstr>
      <vt:lpstr>Consolas</vt:lpstr>
      <vt:lpstr>Wingdings</vt:lpstr>
      <vt:lpstr>1_Office Theme</vt:lpstr>
      <vt:lpstr>GSERM: Text Mining &amp; NLP R Basics</vt:lpstr>
      <vt:lpstr>Introduction</vt:lpstr>
      <vt:lpstr>Your professor loves memes.</vt:lpstr>
      <vt:lpstr>Agenda – all times are suggested</vt:lpstr>
      <vt:lpstr>Syllabus Review</vt:lpstr>
      <vt:lpstr>Community Learning Expectations</vt:lpstr>
      <vt:lpstr>My style</vt:lpstr>
      <vt:lpstr>Some motivation</vt:lpstr>
      <vt:lpstr>Intro to R</vt:lpstr>
      <vt:lpstr>What is R?</vt:lpstr>
      <vt:lpstr>What is R Studio?</vt:lpstr>
      <vt:lpstr>What is the relationship between R &amp; R studio?</vt:lpstr>
      <vt:lpstr>R Studio has four main panes</vt:lpstr>
      <vt:lpstr>R: Where is it being used?</vt:lpstr>
      <vt:lpstr>Ok, it’s awesome but… </vt:lpstr>
      <vt:lpstr>A basic R workflow</vt:lpstr>
      <vt:lpstr>R Trap!</vt:lpstr>
      <vt:lpstr>R uses functions, libraries &amp; objects</vt:lpstr>
      <vt:lpstr>Another trap!</vt:lpstr>
      <vt:lpstr>R uses functions, libraries &amp; objects</vt:lpstr>
      <vt:lpstr>What if my file is Excel or ???</vt:lpstr>
      <vt:lpstr>R uses functions, libraries &amp; objects</vt:lpstr>
      <vt:lpstr>R uses functions, libraries &amp; objects</vt:lpstr>
      <vt:lpstr>R uses functions, libraries &amp; objects</vt:lpstr>
      <vt:lpstr>R uses functions, libraries &amp; objects</vt:lpstr>
      <vt:lpstr>Workflow review</vt:lpstr>
      <vt:lpstr>Agenda – all times are suggested</vt:lpstr>
      <vt:lpstr>2 Options for R</vt:lpstr>
      <vt:lpstr>If LOCAL: setup a new project &amp; do a “git pull”</vt:lpstr>
      <vt:lpstr>If LOCAL: setup a new project &amp; do a “git pull”</vt:lpstr>
      <vt:lpstr>If LOCAL: setup a new project &amp; git pull</vt:lpstr>
      <vt:lpstr>Easiest for this class…free hosted cloud instance</vt:lpstr>
      <vt:lpstr>Libraries to install…we cover a lot in this course.</vt:lpstr>
      <vt:lpstr>Break</vt:lpstr>
      <vt:lpstr>Agenda – all times are suggested</vt:lpstr>
      <vt:lpstr>Amazon X-Ray: A basic R-Script</vt:lpstr>
      <vt:lpstr>Let’s explore Amazon’s x-ray feature</vt:lpstr>
      <vt:lpstr>Let’s practice!</vt:lpstr>
      <vt:lpstr>Do or Do Not There is No Try…</vt:lpstr>
      <vt:lpstr>ggplot2 is the grammar of graphics</vt:lpstr>
      <vt:lpstr>ggplot2: adding a layer </vt:lpstr>
      <vt:lpstr>ggplot2: adding a layer of text</vt:lpstr>
      <vt:lpstr>gpplot2: Adding an aesthetics layer</vt:lpstr>
      <vt:lpstr>PowerPoint Presentation</vt:lpstr>
      <vt:lpstr>Let’s Practice…</vt:lpstr>
      <vt:lpstr>PowerPoint Presentation</vt:lpstr>
      <vt:lpstr>Agenda – all times are suggested</vt:lpstr>
    </vt:vector>
  </TitlesOfParts>
  <Company>Liberty Mutual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Kwartler, Edward</dc:creator>
  <cp:lastModifiedBy>Edward Kwartler</cp:lastModifiedBy>
  <cp:revision>276</cp:revision>
  <dcterms:created xsi:type="dcterms:W3CDTF">2018-05-23T17:24:59Z</dcterms:created>
  <dcterms:modified xsi:type="dcterms:W3CDTF">2019-08-26T04:40:41Z</dcterms:modified>
</cp:coreProperties>
</file>